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147378487" r:id="rId3"/>
    <p:sldId id="2147378489" r:id="rId4"/>
    <p:sldId id="2147378491" r:id="rId5"/>
    <p:sldId id="2147378492" r:id="rId6"/>
    <p:sldId id="2147378493" r:id="rId7"/>
    <p:sldId id="2147378494" r:id="rId8"/>
    <p:sldId id="2147378495" r:id="rId9"/>
    <p:sldId id="2147378496" r:id="rId10"/>
    <p:sldId id="2147378497" r:id="rId11"/>
    <p:sldId id="2147378498" r:id="rId12"/>
    <p:sldId id="2147378500" r:id="rId13"/>
    <p:sldId id="2147378502" r:id="rId14"/>
    <p:sldId id="2147378505" r:id="rId15"/>
    <p:sldId id="3041" r:id="rId16"/>
  </p:sldIdLst>
  <p:sldSz cx="9144000" cy="6858000" type="screen4x3"/>
  <p:notesSz cx="6805613" cy="9939338"/>
  <p:defaultTextStyle>
    <a:defPPr>
      <a:defRPr lang="ja-JP"/>
    </a:defPPr>
    <a:lvl1pPr algn="l" rtl="0" fontAlgn="base">
      <a:spcBef>
        <a:spcPct val="0"/>
      </a:spcBef>
      <a:spcAft>
        <a:spcPct val="0"/>
      </a:spcAft>
      <a:defRPr kumimoji="1" b="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b="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b="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b="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b="1" kern="1200">
        <a:solidFill>
          <a:schemeClr val="tx1"/>
        </a:solidFill>
        <a:latin typeface="Arial" charset="0"/>
        <a:ea typeface="ＭＳ Ｐゴシック" charset="-128"/>
        <a:cs typeface="+mn-cs"/>
      </a:defRPr>
    </a:lvl5pPr>
    <a:lvl6pPr marL="2286000" algn="l" defTabSz="914400" rtl="0" eaLnBrk="1" latinLnBrk="0" hangingPunct="1">
      <a:defRPr kumimoji="1" b="1" kern="1200">
        <a:solidFill>
          <a:schemeClr val="tx1"/>
        </a:solidFill>
        <a:latin typeface="Arial" charset="0"/>
        <a:ea typeface="ＭＳ Ｐゴシック" charset="-128"/>
        <a:cs typeface="+mn-cs"/>
      </a:defRPr>
    </a:lvl6pPr>
    <a:lvl7pPr marL="2743200" algn="l" defTabSz="914400" rtl="0" eaLnBrk="1" latinLnBrk="0" hangingPunct="1">
      <a:defRPr kumimoji="1" b="1" kern="1200">
        <a:solidFill>
          <a:schemeClr val="tx1"/>
        </a:solidFill>
        <a:latin typeface="Arial" charset="0"/>
        <a:ea typeface="ＭＳ Ｐゴシック" charset="-128"/>
        <a:cs typeface="+mn-cs"/>
      </a:defRPr>
    </a:lvl7pPr>
    <a:lvl8pPr marL="3200400" algn="l" defTabSz="914400" rtl="0" eaLnBrk="1" latinLnBrk="0" hangingPunct="1">
      <a:defRPr kumimoji="1" b="1" kern="1200">
        <a:solidFill>
          <a:schemeClr val="tx1"/>
        </a:solidFill>
        <a:latin typeface="Arial" charset="0"/>
        <a:ea typeface="ＭＳ Ｐゴシック" charset="-128"/>
        <a:cs typeface="+mn-cs"/>
      </a:defRPr>
    </a:lvl8pPr>
    <a:lvl9pPr marL="3657600" algn="l" defTabSz="914400" rtl="0" eaLnBrk="1" latinLnBrk="0" hangingPunct="1">
      <a:defRPr kumimoji="1" b="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0000"/>
    <a:srgbClr val="66FF66"/>
    <a:srgbClr val="FFCC66"/>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AF606853-7671-496A-8E4F-DF71F8EC918B}" styleName="濃色スタイル 1 - アクセント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848" autoAdjust="0"/>
  </p:normalViewPr>
  <p:slideViewPr>
    <p:cSldViewPr>
      <p:cViewPr varScale="1">
        <p:scale>
          <a:sx n="80" d="100"/>
          <a:sy n="80" d="100"/>
        </p:scale>
        <p:origin x="802" y="28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fontAlgn="auto">
              <a:spcBef>
                <a:spcPts val="0"/>
              </a:spcBef>
              <a:spcAft>
                <a:spcPts val="0"/>
              </a:spcAft>
              <a:defRPr sz="1200" b="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4450" y="0"/>
            <a:ext cx="2949575" cy="496888"/>
          </a:xfrm>
          <a:prstGeom prst="rect">
            <a:avLst/>
          </a:prstGeom>
        </p:spPr>
        <p:txBody>
          <a:bodyPr vert="horz" lIns="91440" tIns="45720" rIns="91440" bIns="45720" rtlCol="0"/>
          <a:lstStyle>
            <a:lvl1pPr algn="r" fontAlgn="auto">
              <a:spcBef>
                <a:spcPts val="0"/>
              </a:spcBef>
              <a:spcAft>
                <a:spcPts val="0"/>
              </a:spcAft>
              <a:defRPr sz="1200" b="0">
                <a:latin typeface="+mn-lt"/>
                <a:ea typeface="+mn-ea"/>
              </a:defRPr>
            </a:lvl1pPr>
          </a:lstStyle>
          <a:p>
            <a:pPr>
              <a:defRPr/>
            </a:pPr>
            <a:fld id="{A264072A-567F-4F94-875C-816A00EDF4C3}" type="datetimeFigureOut">
              <a:rPr lang="ja-JP" altLang="en-US"/>
              <a:pPr>
                <a:defRPr/>
              </a:pPr>
              <a:t>2025/8/6</a:t>
            </a:fld>
            <a:endParaRPr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ー 4"/>
          <p:cNvSpPr>
            <a:spLocks noGrp="1"/>
          </p:cNvSpPr>
          <p:nvPr>
            <p:ph type="body" sz="quarter" idx="3"/>
          </p:nvPr>
        </p:nvSpPr>
        <p:spPr>
          <a:xfrm>
            <a:off x="681038" y="4721225"/>
            <a:ext cx="5443537" cy="4471988"/>
          </a:xfrm>
          <a:prstGeom prst="rect">
            <a:avLst/>
          </a:prstGeom>
        </p:spPr>
        <p:txBody>
          <a:bodyPr vert="horz" lIns="91440" tIns="45720" rIns="91440" bIns="45720"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fontAlgn="auto">
              <a:spcBef>
                <a:spcPts val="0"/>
              </a:spcBef>
              <a:spcAft>
                <a:spcPts val="0"/>
              </a:spcAft>
              <a:defRPr sz="1200" b="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4450" y="9440863"/>
            <a:ext cx="2949575" cy="496887"/>
          </a:xfrm>
          <a:prstGeom prst="rect">
            <a:avLst/>
          </a:prstGeom>
        </p:spPr>
        <p:txBody>
          <a:bodyPr vert="horz" lIns="91440" tIns="45720" rIns="91440" bIns="45720" rtlCol="0" anchor="b"/>
          <a:lstStyle>
            <a:lvl1pPr algn="r" fontAlgn="auto">
              <a:spcBef>
                <a:spcPts val="0"/>
              </a:spcBef>
              <a:spcAft>
                <a:spcPts val="0"/>
              </a:spcAft>
              <a:defRPr sz="1200" b="0">
                <a:latin typeface="+mn-lt"/>
                <a:ea typeface="+mn-ea"/>
              </a:defRPr>
            </a:lvl1pPr>
          </a:lstStyle>
          <a:p>
            <a:pPr>
              <a:defRPr/>
            </a:pPr>
            <a:fld id="{9A643BE9-3C1B-4496-87B5-86AFA8080BE9}" type="slidenum">
              <a:rPr lang="ja-JP" altLang="en-US"/>
              <a:pPr>
                <a:defRPr/>
              </a:pPr>
              <a:t>‹#›</a:t>
            </a:fld>
            <a:endParaRPr lang="ja-JP" altLang="en-US"/>
          </a:p>
        </p:txBody>
      </p:sp>
    </p:spTree>
    <p:extLst>
      <p:ext uri="{BB962C8B-B14F-4D97-AF65-F5344CB8AC3E}">
        <p14:creationId xmlns:p14="http://schemas.microsoft.com/office/powerpoint/2010/main" val="2099127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b="0">
                <a:latin typeface="+mn-lt"/>
                <a:ea typeface="+mn-ea"/>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C2164638-B0A2-4A04-952F-20480C22555D}"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b="0">
                <a:latin typeface="+mn-lt"/>
                <a:ea typeface="+mn-ea"/>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7B9D8145-9522-41AE-87E3-A387ED88B149}"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b="0">
                <a:latin typeface="+mn-lt"/>
                <a:ea typeface="+mn-ea"/>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9AB25B13-CA0E-45BF-8372-28D7B7FD87FB}"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b="0">
                <a:latin typeface="+mn-lt"/>
                <a:ea typeface="+mn-ea"/>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334BB41D-A481-4963-AF6A-4F2CC4734049}"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b="0">
                <a:latin typeface="+mn-lt"/>
                <a:ea typeface="+mn-ea"/>
              </a:defRPr>
            </a:lvl1pPr>
          </a:lstStyle>
          <a:p>
            <a:pPr>
              <a:defRPr/>
            </a:pPr>
            <a:endParaRPr lang="ja-JP" altLang="en-US"/>
          </a:p>
        </p:txBody>
      </p:sp>
      <p:sp>
        <p:nvSpPr>
          <p:cNvPr id="7" name="スライド番号プレースホルダー 6"/>
          <p:cNvSpPr>
            <a:spLocks noGrp="1"/>
          </p:cNvSpPr>
          <p:nvPr>
            <p:ph type="sldNum" sz="quarter" idx="12"/>
          </p:nvPr>
        </p:nvSpPr>
        <p:spPr/>
        <p:txBody>
          <a:bodyPr/>
          <a:lstStyle>
            <a:lvl1pPr>
              <a:defRPr/>
            </a:lvl1pPr>
          </a:lstStyle>
          <a:p>
            <a:pPr>
              <a:defRPr/>
            </a:pPr>
            <a:fld id="{B997AD3C-C13D-4524-B3CC-A7D01A8B88E5}"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b="0">
                <a:latin typeface="+mn-lt"/>
                <a:ea typeface="+mn-ea"/>
              </a:defRPr>
            </a:lvl1pPr>
          </a:lstStyle>
          <a:p>
            <a:pPr>
              <a:defRPr/>
            </a:pPr>
            <a:endParaRPr lang="ja-JP" altLang="en-US"/>
          </a:p>
        </p:txBody>
      </p:sp>
      <p:sp>
        <p:nvSpPr>
          <p:cNvPr id="9" name="スライド番号プレースホルダー 8"/>
          <p:cNvSpPr>
            <a:spLocks noGrp="1"/>
          </p:cNvSpPr>
          <p:nvPr>
            <p:ph type="sldNum" sz="quarter" idx="12"/>
          </p:nvPr>
        </p:nvSpPr>
        <p:spPr/>
        <p:txBody>
          <a:bodyPr/>
          <a:lstStyle>
            <a:lvl1pPr>
              <a:defRPr/>
            </a:lvl1pPr>
          </a:lstStyle>
          <a:p>
            <a:pPr>
              <a:defRPr/>
            </a:pPr>
            <a:fld id="{C7F0E73E-C307-48E8-9257-C2D60479E265}"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b="0">
                <a:latin typeface="+mn-lt"/>
                <a:ea typeface="+mn-ea"/>
              </a:defRPr>
            </a:lvl1pPr>
          </a:lstStyle>
          <a:p>
            <a:pPr>
              <a:defRPr/>
            </a:pPr>
            <a:endParaRPr lang="ja-JP" altLang="en-US"/>
          </a:p>
        </p:txBody>
      </p:sp>
      <p:sp>
        <p:nvSpPr>
          <p:cNvPr id="5" name="スライド番号プレースホルダー 4"/>
          <p:cNvSpPr>
            <a:spLocks noGrp="1"/>
          </p:cNvSpPr>
          <p:nvPr>
            <p:ph type="sldNum" sz="quarter" idx="12"/>
          </p:nvPr>
        </p:nvSpPr>
        <p:spPr/>
        <p:txBody>
          <a:bodyPr/>
          <a:lstStyle>
            <a:lvl1pPr>
              <a:defRPr/>
            </a:lvl1pPr>
          </a:lstStyle>
          <a:p>
            <a:pPr>
              <a:defRPr/>
            </a:pPr>
            <a:fld id="{969C9609-B533-443F-8038-96055B5FC43F}"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b="0">
                <a:latin typeface="+mn-lt"/>
                <a:ea typeface="+mn-ea"/>
              </a:defRPr>
            </a:lvl1pPr>
          </a:lstStyle>
          <a:p>
            <a:pPr>
              <a:defRPr/>
            </a:pPr>
            <a:endParaRPr lang="ja-JP" altLang="en-US"/>
          </a:p>
        </p:txBody>
      </p:sp>
      <p:sp>
        <p:nvSpPr>
          <p:cNvPr id="4" name="スライド番号プレースホルダー 3"/>
          <p:cNvSpPr>
            <a:spLocks noGrp="1"/>
          </p:cNvSpPr>
          <p:nvPr>
            <p:ph type="sldNum" sz="quarter" idx="12"/>
          </p:nvPr>
        </p:nvSpPr>
        <p:spPr/>
        <p:txBody>
          <a:bodyPr/>
          <a:lstStyle>
            <a:lvl1pPr>
              <a:defRPr/>
            </a:lvl1pPr>
          </a:lstStyle>
          <a:p>
            <a:pPr>
              <a:defRPr/>
            </a:pPr>
            <a:fld id="{A513CBF3-5BED-440B-A44C-C5FDF0422B43}"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b="0">
                <a:latin typeface="+mn-lt"/>
                <a:ea typeface="+mn-ea"/>
              </a:defRPr>
            </a:lvl1pPr>
          </a:lstStyle>
          <a:p>
            <a:pPr>
              <a:defRPr/>
            </a:pPr>
            <a:endParaRPr lang="ja-JP" altLang="en-US"/>
          </a:p>
        </p:txBody>
      </p:sp>
      <p:sp>
        <p:nvSpPr>
          <p:cNvPr id="7" name="スライド番号プレースホルダー 6"/>
          <p:cNvSpPr>
            <a:spLocks noGrp="1"/>
          </p:cNvSpPr>
          <p:nvPr>
            <p:ph type="sldNum" sz="quarter" idx="12"/>
          </p:nvPr>
        </p:nvSpPr>
        <p:spPr/>
        <p:txBody>
          <a:bodyPr/>
          <a:lstStyle>
            <a:lvl1pPr>
              <a:defRPr/>
            </a:lvl1pPr>
          </a:lstStyle>
          <a:p>
            <a:pPr>
              <a:defRPr/>
            </a:pPr>
            <a:fld id="{F6F9500A-1B7D-47F2-9A1D-D3AC600EEDDC}"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b="0">
                <a:latin typeface="+mn-lt"/>
                <a:ea typeface="+mn-ea"/>
              </a:defRPr>
            </a:lvl1pPr>
          </a:lstStyle>
          <a:p>
            <a:pPr>
              <a:defRPr/>
            </a:pPr>
            <a:endParaRPr lang="ja-JP" altLang="en-US"/>
          </a:p>
        </p:txBody>
      </p:sp>
      <p:sp>
        <p:nvSpPr>
          <p:cNvPr id="7" name="スライド番号プレースホルダー 6"/>
          <p:cNvSpPr>
            <a:spLocks noGrp="1"/>
          </p:cNvSpPr>
          <p:nvPr>
            <p:ph type="sldNum" sz="quarter" idx="12"/>
          </p:nvPr>
        </p:nvSpPr>
        <p:spPr/>
        <p:txBody>
          <a:bodyPr/>
          <a:lstStyle>
            <a:lvl1pPr>
              <a:defRPr/>
            </a:lvl1pPr>
          </a:lstStyle>
          <a:p>
            <a:pPr>
              <a:defRPr/>
            </a:pPr>
            <a:fld id="{A7D8E5DB-F755-4BB8-8172-65782F686368}"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descr="C:\Documents and Settings\shunsuke_orikasa\デスクトップ\a0001_005696_m.jpg"/>
          <p:cNvPicPr>
            <a:picLocks noChangeAspect="1" noChangeArrowheads="1"/>
          </p:cNvPicPr>
          <p:nvPr userDrawn="1"/>
        </p:nvPicPr>
        <p:blipFill>
          <a:blip r:embed="rId13" cstate="screen">
            <a:extLst>
              <a:ext uri="{28A0092B-C50C-407E-A947-70E740481C1C}">
                <a14:useLocalDpi xmlns:a14="http://schemas.microsoft.com/office/drawing/2010/main"/>
              </a:ext>
            </a:extLst>
          </a:blip>
          <a:srcRect/>
          <a:stretch>
            <a:fillRect/>
          </a:stretch>
        </p:blipFill>
        <p:spPr bwMode="auto">
          <a:xfrm>
            <a:off x="0" y="0"/>
            <a:ext cx="1350963" cy="6858000"/>
          </a:xfrm>
          <a:prstGeom prst="rect">
            <a:avLst/>
          </a:prstGeom>
          <a:solidFill>
            <a:schemeClr val="bg1">
              <a:alpha val="34117"/>
            </a:schemeClr>
          </a:solidFill>
          <a:ln w="9525">
            <a:noFill/>
            <a:miter lim="800000"/>
            <a:headEnd/>
            <a:tailEnd/>
          </a:ln>
        </p:spPr>
      </p:pic>
      <p:sp>
        <p:nvSpPr>
          <p:cNvPr id="7" name="正方形/長方形 6"/>
          <p:cNvSpPr/>
          <p:nvPr userDrawn="1"/>
        </p:nvSpPr>
        <p:spPr>
          <a:xfrm>
            <a:off x="0" y="0"/>
            <a:ext cx="1350963" cy="6858000"/>
          </a:xfrm>
          <a:prstGeom prst="rect">
            <a:avLst/>
          </a:prstGeom>
          <a:solidFill>
            <a:schemeClr val="bg1">
              <a:alpha val="6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b="0"/>
          </a:p>
        </p:txBody>
      </p:sp>
      <p:sp>
        <p:nvSpPr>
          <p:cNvPr id="1028" name="タイトル プレースホルダー 1"/>
          <p:cNvSpPr>
            <a:spLocks noGrp="1"/>
          </p:cNvSpPr>
          <p:nvPr>
            <p:ph type="title"/>
          </p:nvPr>
        </p:nvSpPr>
        <p:spPr bwMode="auto">
          <a:xfrm>
            <a:off x="107950" y="44450"/>
            <a:ext cx="8229600" cy="4905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9" name="テキスト プレースホルダー 2"/>
          <p:cNvSpPr>
            <a:spLocks noGrp="1"/>
          </p:cNvSpPr>
          <p:nvPr>
            <p:ph type="body" idx="1"/>
          </p:nvPr>
        </p:nvSpPr>
        <p:spPr bwMode="auto">
          <a:xfrm>
            <a:off x="107950" y="692150"/>
            <a:ext cx="8856663" cy="6121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p:txBody>
      </p:sp>
      <p:sp>
        <p:nvSpPr>
          <p:cNvPr id="6" name="スライド番号プレースホルダー 5"/>
          <p:cNvSpPr>
            <a:spLocks noGrp="1"/>
          </p:cNvSpPr>
          <p:nvPr>
            <p:ph type="sldNum" sz="quarter" idx="4"/>
          </p:nvPr>
        </p:nvSpPr>
        <p:spPr>
          <a:xfrm>
            <a:off x="8532813" y="144463"/>
            <a:ext cx="576262" cy="476250"/>
          </a:xfrm>
          <a:prstGeom prst="rect">
            <a:avLst/>
          </a:prstGeom>
        </p:spPr>
        <p:txBody>
          <a:bodyPr vert="horz" lIns="91440" tIns="45720" rIns="91440" bIns="45720" rtlCol="0" anchor="ctr"/>
          <a:lstStyle>
            <a:lvl1pPr algn="ctr" fontAlgn="auto">
              <a:spcBef>
                <a:spcPts val="0"/>
              </a:spcBef>
              <a:spcAft>
                <a:spcPts val="0"/>
              </a:spcAft>
              <a:defRPr sz="2000" b="0">
                <a:solidFill>
                  <a:schemeClr val="tx1"/>
                </a:solidFill>
                <a:latin typeface="+mn-lt"/>
                <a:ea typeface="+mn-ea"/>
              </a:defRPr>
            </a:lvl1pPr>
          </a:lstStyle>
          <a:p>
            <a:pPr>
              <a:defRPr/>
            </a:pPr>
            <a:fld id="{A119EA96-559C-4C3B-9B11-42FA1DEC2D16}" type="slidenum">
              <a:rPr lang="ja-JP" altLang="en-US"/>
              <a:pPr>
                <a:defRPr/>
              </a:pPr>
              <a:t>‹#›</a:t>
            </a:fld>
            <a:endParaRPr lang="ja-JP" altLang="en-US"/>
          </a:p>
        </p:txBody>
      </p:sp>
      <p:sp>
        <p:nvSpPr>
          <p:cNvPr id="8" name="正方形/長方形 7"/>
          <p:cNvSpPr/>
          <p:nvPr userDrawn="1"/>
        </p:nvSpPr>
        <p:spPr>
          <a:xfrm>
            <a:off x="179388" y="476250"/>
            <a:ext cx="8785225" cy="144463"/>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b="0"/>
          </a:p>
        </p:txBody>
      </p:sp>
      <p:sp>
        <p:nvSpPr>
          <p:cNvPr id="10" name="フッター プレースホルダー 4"/>
          <p:cNvSpPr txBox="1">
            <a:spLocks/>
          </p:cNvSpPr>
          <p:nvPr userDrawn="1"/>
        </p:nvSpPr>
        <p:spPr>
          <a:xfrm>
            <a:off x="6084168" y="6669360"/>
            <a:ext cx="2895600" cy="195262"/>
          </a:xfrm>
          <a:prstGeom prst="rect">
            <a:avLst/>
          </a:prstGeom>
        </p:spPr>
        <p:txBody>
          <a:bodyPr/>
          <a:lstStyle>
            <a:defPPr>
              <a:defRPr lang="ja-JP"/>
            </a:defPPr>
            <a:lvl1pPr algn="r" rtl="0" fontAlgn="base">
              <a:spcBef>
                <a:spcPct val="0"/>
              </a:spcBef>
              <a:spcAft>
                <a:spcPct val="0"/>
              </a:spcAft>
              <a:defRPr kumimoji="1" b="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b="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b="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b="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b="1" kern="1200">
                <a:solidFill>
                  <a:schemeClr val="tx1"/>
                </a:solidFill>
                <a:latin typeface="Arial" charset="0"/>
                <a:ea typeface="ＭＳ Ｐゴシック" charset="-128"/>
                <a:cs typeface="+mn-cs"/>
              </a:defRPr>
            </a:lvl5pPr>
            <a:lvl6pPr marL="2286000" algn="l" defTabSz="914400" rtl="0" eaLnBrk="1" latinLnBrk="0" hangingPunct="1">
              <a:defRPr kumimoji="1" b="1" kern="1200">
                <a:solidFill>
                  <a:schemeClr val="tx1"/>
                </a:solidFill>
                <a:latin typeface="Arial" charset="0"/>
                <a:ea typeface="ＭＳ Ｐゴシック" charset="-128"/>
                <a:cs typeface="+mn-cs"/>
              </a:defRPr>
            </a:lvl6pPr>
            <a:lvl7pPr marL="2743200" algn="l" defTabSz="914400" rtl="0" eaLnBrk="1" latinLnBrk="0" hangingPunct="1">
              <a:defRPr kumimoji="1" b="1" kern="1200">
                <a:solidFill>
                  <a:schemeClr val="tx1"/>
                </a:solidFill>
                <a:latin typeface="Arial" charset="0"/>
                <a:ea typeface="ＭＳ Ｐゴシック" charset="-128"/>
                <a:cs typeface="+mn-cs"/>
              </a:defRPr>
            </a:lvl7pPr>
            <a:lvl8pPr marL="3200400" algn="l" defTabSz="914400" rtl="0" eaLnBrk="1" latinLnBrk="0" hangingPunct="1">
              <a:defRPr kumimoji="1" b="1" kern="1200">
                <a:solidFill>
                  <a:schemeClr val="tx1"/>
                </a:solidFill>
                <a:latin typeface="Arial" charset="0"/>
                <a:ea typeface="ＭＳ Ｐゴシック" charset="-128"/>
                <a:cs typeface="+mn-cs"/>
              </a:defRPr>
            </a:lvl8pPr>
            <a:lvl9pPr marL="3657600" algn="l" defTabSz="914400" rtl="0" eaLnBrk="1" latinLnBrk="0" hangingPunct="1">
              <a:defRPr kumimoji="1" b="1" kern="1200">
                <a:solidFill>
                  <a:schemeClr val="tx1"/>
                </a:solidFill>
                <a:latin typeface="Arial" charset="0"/>
                <a:ea typeface="ＭＳ Ｐゴシック" charset="-128"/>
                <a:cs typeface="+mn-cs"/>
              </a:defRPr>
            </a:lvl9pPr>
          </a:lstStyle>
          <a:p>
            <a:pPr>
              <a:defRPr/>
            </a:pPr>
            <a:r>
              <a:rPr lang="ja-JP" altLang="en-US" sz="900" b="0" dirty="0"/>
              <a:t>（</a:t>
            </a:r>
            <a:r>
              <a:rPr lang="en-US" altLang="ja-JP" sz="900" b="0" dirty="0"/>
              <a:t>C</a:t>
            </a:r>
            <a:r>
              <a:rPr lang="ja-JP" altLang="en-US" sz="900" b="0" dirty="0"/>
              <a:t>）公益財団法人流通経済研究所</a:t>
            </a:r>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hf hdr="0" ftr="0" dt="0"/>
  <p:txStyles>
    <p:titleStyle>
      <a:lvl1pPr algn="l" rtl="0" eaLnBrk="0" fontAlgn="base" hangingPunct="0">
        <a:spcBef>
          <a:spcPct val="0"/>
        </a:spcBef>
        <a:spcAft>
          <a:spcPct val="0"/>
        </a:spcAft>
        <a:defRPr kumimoji="1" sz="2800" kern="12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Calibri" pitchFamily="34" charset="0"/>
          <a:ea typeface="ＭＳ Ｐゴシック" charset="-128"/>
        </a:defRPr>
      </a:lvl2pPr>
      <a:lvl3pPr algn="l" rtl="0" eaLnBrk="0" fontAlgn="base" hangingPunct="0">
        <a:spcBef>
          <a:spcPct val="0"/>
        </a:spcBef>
        <a:spcAft>
          <a:spcPct val="0"/>
        </a:spcAft>
        <a:defRPr kumimoji="1" sz="2800">
          <a:solidFill>
            <a:schemeClr val="tx1"/>
          </a:solidFill>
          <a:latin typeface="Calibri" pitchFamily="34" charset="0"/>
          <a:ea typeface="ＭＳ Ｐゴシック" charset="-128"/>
        </a:defRPr>
      </a:lvl3pPr>
      <a:lvl4pPr algn="l" rtl="0" eaLnBrk="0" fontAlgn="base" hangingPunct="0">
        <a:spcBef>
          <a:spcPct val="0"/>
        </a:spcBef>
        <a:spcAft>
          <a:spcPct val="0"/>
        </a:spcAft>
        <a:defRPr kumimoji="1" sz="2800">
          <a:solidFill>
            <a:schemeClr val="tx1"/>
          </a:solidFill>
          <a:latin typeface="Calibri" pitchFamily="34" charset="0"/>
          <a:ea typeface="ＭＳ Ｐゴシック" charset="-128"/>
        </a:defRPr>
      </a:lvl4pPr>
      <a:lvl5pPr algn="l" rtl="0" eaLnBrk="0" fontAlgn="base" hangingPunct="0">
        <a:spcBef>
          <a:spcPct val="0"/>
        </a:spcBef>
        <a:spcAft>
          <a:spcPct val="0"/>
        </a:spcAft>
        <a:defRPr kumimoji="1" sz="2800">
          <a:solidFill>
            <a:schemeClr val="tx1"/>
          </a:solidFill>
          <a:latin typeface="Calibri" pitchFamily="34" charset="0"/>
          <a:ea typeface="ＭＳ Ｐゴシック" charset="-128"/>
        </a:defRPr>
      </a:lvl5pPr>
      <a:lvl6pPr marL="457200" algn="l" rtl="0" fontAlgn="base">
        <a:spcBef>
          <a:spcPct val="0"/>
        </a:spcBef>
        <a:spcAft>
          <a:spcPct val="0"/>
        </a:spcAft>
        <a:defRPr kumimoji="1" sz="2800">
          <a:solidFill>
            <a:schemeClr val="tx1"/>
          </a:solidFill>
          <a:latin typeface="Calibri" pitchFamily="34" charset="0"/>
          <a:ea typeface="ＭＳ Ｐゴシック" charset="-128"/>
        </a:defRPr>
      </a:lvl6pPr>
      <a:lvl7pPr marL="914400" algn="l" rtl="0" fontAlgn="base">
        <a:spcBef>
          <a:spcPct val="0"/>
        </a:spcBef>
        <a:spcAft>
          <a:spcPct val="0"/>
        </a:spcAft>
        <a:defRPr kumimoji="1" sz="2800">
          <a:solidFill>
            <a:schemeClr val="tx1"/>
          </a:solidFill>
          <a:latin typeface="Calibri" pitchFamily="34" charset="0"/>
          <a:ea typeface="ＭＳ Ｐゴシック" charset="-128"/>
        </a:defRPr>
      </a:lvl7pPr>
      <a:lvl8pPr marL="1371600" algn="l" rtl="0" fontAlgn="base">
        <a:spcBef>
          <a:spcPct val="0"/>
        </a:spcBef>
        <a:spcAft>
          <a:spcPct val="0"/>
        </a:spcAft>
        <a:defRPr kumimoji="1" sz="2800">
          <a:solidFill>
            <a:schemeClr val="tx1"/>
          </a:solidFill>
          <a:latin typeface="Calibri" pitchFamily="34" charset="0"/>
          <a:ea typeface="ＭＳ Ｐゴシック" charset="-128"/>
        </a:defRPr>
      </a:lvl8pPr>
      <a:lvl9pPr marL="1828800" algn="l" rtl="0" fontAlgn="base">
        <a:spcBef>
          <a:spcPct val="0"/>
        </a:spcBef>
        <a:spcAft>
          <a:spcPct val="0"/>
        </a:spcAft>
        <a:defRPr kumimoji="1" sz="28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Blip>
          <a:blip r:embed="rId14"/>
        </a:buBlip>
        <a:defRPr kumimoji="1" sz="2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itchFamily="2" charset="2"/>
        <a:buChar char="Ø"/>
        <a:defRPr kumimoji="1" sz="2000" kern="1200">
          <a:solidFill>
            <a:schemeClr val="tx1"/>
          </a:solidFill>
          <a:latin typeface="+mn-lt"/>
          <a:ea typeface="+mn-ea"/>
          <a:cs typeface="+mn-cs"/>
        </a:defRPr>
      </a:lvl2pPr>
      <a:lvl3pPr marL="1200150" indent="-285750" algn="l" rtl="0" eaLnBrk="0" fontAlgn="base" hangingPunct="0">
        <a:spcBef>
          <a:spcPct val="20000"/>
        </a:spcBef>
        <a:spcAft>
          <a:spcPct val="0"/>
        </a:spcAft>
        <a:buFont typeface="Wingdings" pitchFamily="2" charset="2"/>
        <a:buChar char="ü"/>
        <a:defRPr kumimoji="1"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11188" y="2924175"/>
            <a:ext cx="8137525" cy="865188"/>
          </a:xfrm>
          <a:prstGeom prst="rect">
            <a:avLst/>
          </a:prstGeom>
          <a:solidFill>
            <a:schemeClr val="accent3">
              <a:lumMod val="20000"/>
              <a:lumOff val="80000"/>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b="0" dirty="0"/>
          </a:p>
        </p:txBody>
      </p:sp>
      <p:sp>
        <p:nvSpPr>
          <p:cNvPr id="2" name="タイトル 1"/>
          <p:cNvSpPr>
            <a:spLocks noGrp="1"/>
          </p:cNvSpPr>
          <p:nvPr>
            <p:ph type="ctrTitle"/>
          </p:nvPr>
        </p:nvSpPr>
        <p:spPr>
          <a:xfrm>
            <a:off x="685800" y="2621756"/>
            <a:ext cx="7772400" cy="1470025"/>
          </a:xfrm>
        </p:spPr>
        <p:txBody>
          <a:bodyPr rtlCol="0">
            <a:noAutofit/>
          </a:bodyPr>
          <a:lstStyle/>
          <a:p>
            <a:r>
              <a:rPr lang="ja-JP" altLang="en-US" b="1" dirty="0"/>
              <a:t>お米の</a:t>
            </a:r>
            <a:r>
              <a:rPr lang="en-US" altLang="ja-JP" b="1" dirty="0"/>
              <a:t>『</a:t>
            </a:r>
            <a:r>
              <a:rPr lang="ja-JP" altLang="en-US" b="1" dirty="0"/>
              <a:t>価値</a:t>
            </a:r>
            <a:r>
              <a:rPr lang="en-US" altLang="ja-JP" b="1" dirty="0"/>
              <a:t>』</a:t>
            </a:r>
            <a:r>
              <a:rPr lang="ja-JP" altLang="en-US" b="1" dirty="0"/>
              <a:t>の深層</a:t>
            </a:r>
            <a:br>
              <a:rPr lang="en-US" altLang="ja-JP" b="1" dirty="0"/>
            </a:br>
            <a:r>
              <a:rPr lang="ja-JP" altLang="en-US" b="1" dirty="0"/>
              <a:t>今、なぜ高騰？おいしさを決める多角的な要因</a:t>
            </a:r>
            <a:endParaRPr lang="ja-JP" altLang="ja-JP" sz="1800" dirty="0"/>
          </a:p>
        </p:txBody>
      </p:sp>
      <p:sp>
        <p:nvSpPr>
          <p:cNvPr id="3" name="サブタイトル 2"/>
          <p:cNvSpPr>
            <a:spLocks noGrp="1"/>
          </p:cNvSpPr>
          <p:nvPr>
            <p:ph type="subTitle" idx="1"/>
          </p:nvPr>
        </p:nvSpPr>
        <p:spPr>
          <a:xfrm>
            <a:off x="2317750" y="3933824"/>
            <a:ext cx="6400800" cy="1470025"/>
          </a:xfrm>
        </p:spPr>
        <p:txBody>
          <a:bodyPr rtlCol="0">
            <a:normAutofit lnSpcReduction="10000"/>
          </a:bodyPr>
          <a:lstStyle/>
          <a:p>
            <a:pPr algn="r" eaLnBrk="1" fontAlgn="auto" hangingPunct="1">
              <a:spcAft>
                <a:spcPts val="0"/>
              </a:spcAft>
              <a:defRPr/>
            </a:pPr>
            <a:r>
              <a:rPr lang="ja-JP" altLang="en-US" sz="2000" dirty="0"/>
              <a:t>公益財団法人流通経済研究所</a:t>
            </a:r>
            <a:endParaRPr lang="en-US" altLang="ja-JP" sz="2000" dirty="0"/>
          </a:p>
          <a:p>
            <a:pPr algn="r" eaLnBrk="1" fontAlgn="auto" hangingPunct="1">
              <a:spcAft>
                <a:spcPts val="0"/>
              </a:spcAft>
              <a:defRPr/>
            </a:pPr>
            <a:r>
              <a:rPr lang="ja-JP" altLang="en-US" sz="2000" dirty="0"/>
              <a:t>常務理事（事業・研究統括）　主席研究員＆</a:t>
            </a:r>
            <a:endParaRPr lang="en-US" altLang="ja-JP" sz="2000" dirty="0"/>
          </a:p>
          <a:p>
            <a:pPr algn="r" eaLnBrk="1" fontAlgn="auto" hangingPunct="1">
              <a:spcAft>
                <a:spcPts val="0"/>
              </a:spcAft>
              <a:defRPr/>
            </a:pPr>
            <a:r>
              <a:rPr lang="ja-JP" altLang="en-US" sz="2000" dirty="0"/>
              <a:t>みらい米市場株式会社　代表取締役社長</a:t>
            </a:r>
            <a:endParaRPr lang="en-US" altLang="ja-JP" sz="2000" dirty="0"/>
          </a:p>
          <a:p>
            <a:pPr algn="r" eaLnBrk="1" fontAlgn="auto" hangingPunct="1">
              <a:spcAft>
                <a:spcPts val="0"/>
              </a:spcAft>
              <a:defRPr/>
            </a:pPr>
            <a:r>
              <a:rPr lang="ja-JP" altLang="en-US" sz="2000" dirty="0"/>
              <a:t>折笠俊輔</a:t>
            </a:r>
          </a:p>
        </p:txBody>
      </p:sp>
      <p:sp>
        <p:nvSpPr>
          <p:cNvPr id="5" name="角丸四角形 4"/>
          <p:cNvSpPr/>
          <p:nvPr/>
        </p:nvSpPr>
        <p:spPr>
          <a:xfrm>
            <a:off x="611187" y="2519647"/>
            <a:ext cx="5040933" cy="317923"/>
          </a:xfrm>
          <a:prstGeom prst="roundRect">
            <a:avLst/>
          </a:prstGeom>
          <a:solidFill>
            <a:schemeClr val="bg1">
              <a:alpha val="48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600" dirty="0">
                <a:solidFill>
                  <a:schemeClr val="tx1"/>
                </a:solidFill>
              </a:rPr>
              <a:t>「お米の未来を考える」セミナー</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2ED64A-1586-F982-051C-83389A8DB84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6B91AD5-2F15-8CC0-2834-CE9C81CC55A1}"/>
              </a:ext>
            </a:extLst>
          </p:cNvPr>
          <p:cNvSpPr>
            <a:spLocks noGrp="1"/>
          </p:cNvSpPr>
          <p:nvPr>
            <p:ph type="title"/>
          </p:nvPr>
        </p:nvSpPr>
        <p:spPr/>
        <p:txBody>
          <a:bodyPr/>
          <a:lstStyle/>
          <a:p>
            <a:r>
              <a:rPr kumimoji="1" lang="ja-JP" altLang="en-US" dirty="0"/>
              <a:t>クラスター別の購買意向</a:t>
            </a:r>
          </a:p>
        </p:txBody>
      </p:sp>
      <p:sp>
        <p:nvSpPr>
          <p:cNvPr id="3" name="コンテンツ プレースホルダー 2">
            <a:extLst>
              <a:ext uri="{FF2B5EF4-FFF2-40B4-BE49-F238E27FC236}">
                <a16:creationId xmlns:a16="http://schemas.microsoft.com/office/drawing/2014/main" id="{E3923E24-5AC5-F3FA-13A7-16BFAE10CF57}"/>
              </a:ext>
            </a:extLst>
          </p:cNvPr>
          <p:cNvSpPr>
            <a:spLocks noGrp="1"/>
          </p:cNvSpPr>
          <p:nvPr>
            <p:ph idx="1"/>
          </p:nvPr>
        </p:nvSpPr>
        <p:spPr>
          <a:xfrm>
            <a:off x="107950" y="692150"/>
            <a:ext cx="8856663" cy="1368698"/>
          </a:xfrm>
        </p:spPr>
        <p:txBody>
          <a:bodyPr/>
          <a:lstStyle/>
          <a:p>
            <a:r>
              <a:rPr kumimoji="1" lang="ja-JP" altLang="en-US" dirty="0"/>
              <a:t>バランス</a:t>
            </a:r>
            <a:r>
              <a:rPr kumimoji="1" lang="en-US" altLang="ja-JP" dirty="0"/>
              <a:t>Gr</a:t>
            </a:r>
            <a:r>
              <a:rPr kumimoji="1" lang="ja-JP" altLang="en-US" dirty="0"/>
              <a:t>を中心に、価格以外の要素（食味など）を考慮した購買意向が見られ</a:t>
            </a:r>
            <a:r>
              <a:rPr lang="ja-JP" altLang="en-US" dirty="0"/>
              <a:t>る</a:t>
            </a:r>
            <a:endParaRPr lang="en-US" altLang="ja-JP" dirty="0"/>
          </a:p>
          <a:p>
            <a:r>
              <a:rPr kumimoji="1" lang="ja-JP" altLang="en-US" dirty="0"/>
              <a:t>全てこだわる消費者は、銘柄米と随意契約の備蓄米の購買意向が高い</a:t>
            </a:r>
          </a:p>
        </p:txBody>
      </p:sp>
      <p:sp>
        <p:nvSpPr>
          <p:cNvPr id="4" name="スライド番号プレースホルダー 3">
            <a:extLst>
              <a:ext uri="{FF2B5EF4-FFF2-40B4-BE49-F238E27FC236}">
                <a16:creationId xmlns:a16="http://schemas.microsoft.com/office/drawing/2014/main" id="{E1D04483-0A5B-D648-5E40-9CE2C0C77751}"/>
              </a:ext>
            </a:extLst>
          </p:cNvPr>
          <p:cNvSpPr>
            <a:spLocks noGrp="1"/>
          </p:cNvSpPr>
          <p:nvPr>
            <p:ph type="sldNum" sz="quarter" idx="12"/>
          </p:nvPr>
        </p:nvSpPr>
        <p:spPr/>
        <p:txBody>
          <a:bodyPr/>
          <a:lstStyle/>
          <a:p>
            <a:pPr>
              <a:defRPr/>
            </a:pPr>
            <a:fld id="{9AB25B13-CA0E-45BF-8372-28D7B7FD87FB}" type="slidenum">
              <a:rPr lang="ja-JP" altLang="en-US" smtClean="0"/>
              <a:pPr>
                <a:defRPr/>
              </a:pPr>
              <a:t>10</a:t>
            </a:fld>
            <a:endParaRPr lang="ja-JP" altLang="en-US"/>
          </a:p>
        </p:txBody>
      </p:sp>
      <p:pic>
        <p:nvPicPr>
          <p:cNvPr id="6" name="図 5">
            <a:extLst>
              <a:ext uri="{FF2B5EF4-FFF2-40B4-BE49-F238E27FC236}">
                <a16:creationId xmlns:a16="http://schemas.microsoft.com/office/drawing/2014/main" id="{D955786E-7BB2-B925-73DB-3DA2C071E0E6}"/>
              </a:ext>
            </a:extLst>
          </p:cNvPr>
          <p:cNvPicPr>
            <a:picLocks noChangeAspect="1"/>
          </p:cNvPicPr>
          <p:nvPr/>
        </p:nvPicPr>
        <p:blipFill>
          <a:blip r:embed="rId2"/>
          <a:stretch>
            <a:fillRect/>
          </a:stretch>
        </p:blipFill>
        <p:spPr>
          <a:xfrm>
            <a:off x="101601" y="3090097"/>
            <a:ext cx="8856662" cy="1584968"/>
          </a:xfrm>
          <a:prstGeom prst="rect">
            <a:avLst/>
          </a:prstGeom>
          <a:solidFill>
            <a:schemeClr val="bg1"/>
          </a:solidFill>
        </p:spPr>
      </p:pic>
      <p:pic>
        <p:nvPicPr>
          <p:cNvPr id="7" name="図 6">
            <a:extLst>
              <a:ext uri="{FF2B5EF4-FFF2-40B4-BE49-F238E27FC236}">
                <a16:creationId xmlns:a16="http://schemas.microsoft.com/office/drawing/2014/main" id="{9A73E283-1DD9-B1E9-244A-1C539AA1B124}"/>
              </a:ext>
            </a:extLst>
          </p:cNvPr>
          <p:cNvPicPr>
            <a:picLocks noChangeAspect="1"/>
          </p:cNvPicPr>
          <p:nvPr/>
        </p:nvPicPr>
        <p:blipFill>
          <a:blip r:embed="rId3"/>
          <a:stretch>
            <a:fillRect/>
          </a:stretch>
        </p:blipFill>
        <p:spPr>
          <a:xfrm>
            <a:off x="101600" y="4797153"/>
            <a:ext cx="8856661" cy="1846226"/>
          </a:xfrm>
          <a:prstGeom prst="rect">
            <a:avLst/>
          </a:prstGeom>
          <a:solidFill>
            <a:schemeClr val="bg1"/>
          </a:solidFill>
        </p:spPr>
      </p:pic>
      <p:sp>
        <p:nvSpPr>
          <p:cNvPr id="5" name="正方形/長方形 4">
            <a:extLst>
              <a:ext uri="{FF2B5EF4-FFF2-40B4-BE49-F238E27FC236}">
                <a16:creationId xmlns:a16="http://schemas.microsoft.com/office/drawing/2014/main" id="{39E255F8-6C3C-0D6E-D755-9610995C8617}"/>
              </a:ext>
            </a:extLst>
          </p:cNvPr>
          <p:cNvSpPr/>
          <p:nvPr/>
        </p:nvSpPr>
        <p:spPr>
          <a:xfrm>
            <a:off x="3778102" y="4098209"/>
            <a:ext cx="1152128" cy="288032"/>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6EC75351-1BE7-6198-C476-66152DAA4399}"/>
              </a:ext>
            </a:extLst>
          </p:cNvPr>
          <p:cNvSpPr/>
          <p:nvPr/>
        </p:nvSpPr>
        <p:spPr>
          <a:xfrm>
            <a:off x="4955754" y="3382321"/>
            <a:ext cx="1342628" cy="715888"/>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C6A15888-B875-35FA-CE0F-76773A686199}"/>
              </a:ext>
            </a:extLst>
          </p:cNvPr>
          <p:cNvSpPr/>
          <p:nvPr/>
        </p:nvSpPr>
        <p:spPr>
          <a:xfrm>
            <a:off x="6298382" y="3642547"/>
            <a:ext cx="1342628" cy="743693"/>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EFF34B72-6818-30E0-F69E-9D104571267D}"/>
              </a:ext>
            </a:extLst>
          </p:cNvPr>
          <p:cNvSpPr/>
          <p:nvPr/>
        </p:nvSpPr>
        <p:spPr>
          <a:xfrm>
            <a:off x="7672611" y="3357017"/>
            <a:ext cx="1285650" cy="741191"/>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B5263C98-E8E2-1F09-96A3-BAF42F0A1E89}"/>
              </a:ext>
            </a:extLst>
          </p:cNvPr>
          <p:cNvSpPr/>
          <p:nvPr/>
        </p:nvSpPr>
        <p:spPr>
          <a:xfrm>
            <a:off x="3787627" y="5023758"/>
            <a:ext cx="1142603" cy="58662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D41D68AB-9FDA-95AD-D376-A68D661FA457}"/>
              </a:ext>
            </a:extLst>
          </p:cNvPr>
          <p:cNvSpPr/>
          <p:nvPr/>
        </p:nvSpPr>
        <p:spPr>
          <a:xfrm>
            <a:off x="4930230" y="5317068"/>
            <a:ext cx="1368152" cy="58662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57A931D9-0FCC-C4EA-B73B-9C571CF19D9C}"/>
              </a:ext>
            </a:extLst>
          </p:cNvPr>
          <p:cNvSpPr/>
          <p:nvPr/>
        </p:nvSpPr>
        <p:spPr>
          <a:xfrm>
            <a:off x="6293024" y="5023757"/>
            <a:ext cx="1368152" cy="802643"/>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ECCB8627-6D7D-F930-1957-A232E016A360}"/>
              </a:ext>
            </a:extLst>
          </p:cNvPr>
          <p:cNvSpPr/>
          <p:nvPr/>
        </p:nvSpPr>
        <p:spPr>
          <a:xfrm>
            <a:off x="7655421" y="5547167"/>
            <a:ext cx="1302840" cy="279234"/>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048575F5-D622-B757-7F94-7B6BD69DA946}"/>
              </a:ext>
            </a:extLst>
          </p:cNvPr>
          <p:cNvSpPr/>
          <p:nvPr/>
        </p:nvSpPr>
        <p:spPr>
          <a:xfrm>
            <a:off x="7664016" y="5006228"/>
            <a:ext cx="1302840" cy="279234"/>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68FD2D81-36F0-B697-1A9B-F5CB7BB7B53A}"/>
              </a:ext>
            </a:extLst>
          </p:cNvPr>
          <p:cNvSpPr/>
          <p:nvPr/>
        </p:nvSpPr>
        <p:spPr>
          <a:xfrm>
            <a:off x="7684431" y="6097695"/>
            <a:ext cx="1302840" cy="279234"/>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007407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1785AA-9A6E-9992-BB0B-EBF47C10BF6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1AAC95A-EC8A-9EA4-873A-DD45D50B7C94}"/>
              </a:ext>
            </a:extLst>
          </p:cNvPr>
          <p:cNvSpPr>
            <a:spLocks noGrp="1"/>
          </p:cNvSpPr>
          <p:nvPr>
            <p:ph type="title"/>
          </p:nvPr>
        </p:nvSpPr>
        <p:spPr/>
        <p:txBody>
          <a:bodyPr/>
          <a:lstStyle/>
          <a:p>
            <a:r>
              <a:rPr kumimoji="1" lang="ja-JP" altLang="en-US" dirty="0"/>
              <a:t>食味を科学する</a:t>
            </a:r>
          </a:p>
        </p:txBody>
      </p:sp>
      <p:sp>
        <p:nvSpPr>
          <p:cNvPr id="3" name="コンテンツ プレースホルダー 2">
            <a:extLst>
              <a:ext uri="{FF2B5EF4-FFF2-40B4-BE49-F238E27FC236}">
                <a16:creationId xmlns:a16="http://schemas.microsoft.com/office/drawing/2014/main" id="{F5D4B859-75E9-B04A-843D-A516DE535AF8}"/>
              </a:ext>
            </a:extLst>
          </p:cNvPr>
          <p:cNvSpPr>
            <a:spLocks noGrp="1"/>
          </p:cNvSpPr>
          <p:nvPr>
            <p:ph idx="1"/>
          </p:nvPr>
        </p:nvSpPr>
        <p:spPr>
          <a:xfrm>
            <a:off x="0" y="706648"/>
            <a:ext cx="8856663" cy="1296690"/>
          </a:xfrm>
        </p:spPr>
        <p:txBody>
          <a:bodyPr/>
          <a:lstStyle/>
          <a:p>
            <a:r>
              <a:rPr kumimoji="1" lang="en-US" altLang="ja-JP" sz="2000" dirty="0"/>
              <a:t>5</a:t>
            </a:r>
            <a:r>
              <a:rPr kumimoji="1" lang="ja-JP" altLang="en-US" sz="2000" dirty="0"/>
              <a:t>つ星お米マイスターの皆様に、スマートオコメチェーンコンソーシアムでコメの食味について</a:t>
            </a:r>
            <a:r>
              <a:rPr lang="ja-JP" altLang="en-US" sz="2000" dirty="0"/>
              <a:t>「甘さ（</a:t>
            </a:r>
            <a:r>
              <a:rPr lang="en-US" altLang="ja-JP" sz="2000" dirty="0"/>
              <a:t>C1</a:t>
            </a:r>
            <a:r>
              <a:rPr lang="ja-JP" altLang="en-US" sz="2000" dirty="0"/>
              <a:t>）」、「硬さ（</a:t>
            </a:r>
            <a:r>
              <a:rPr lang="en-US" altLang="ja-JP" sz="2000" dirty="0"/>
              <a:t>C2</a:t>
            </a:r>
            <a:r>
              <a:rPr lang="ja-JP" altLang="en-US" sz="2000" dirty="0"/>
              <a:t>）」、「粘り気（</a:t>
            </a:r>
            <a:r>
              <a:rPr lang="en-US" altLang="ja-JP" sz="2000" dirty="0"/>
              <a:t>C3</a:t>
            </a:r>
            <a:r>
              <a:rPr lang="ja-JP" altLang="en-US" sz="2000" dirty="0"/>
              <a:t>）」の３つの軸で、品種別の評価をしてもらった。</a:t>
            </a:r>
            <a:endParaRPr kumimoji="1" lang="ja-JP" altLang="en-US" sz="2000" dirty="0"/>
          </a:p>
        </p:txBody>
      </p:sp>
      <p:sp>
        <p:nvSpPr>
          <p:cNvPr id="4" name="スライド番号プレースホルダー 3">
            <a:extLst>
              <a:ext uri="{FF2B5EF4-FFF2-40B4-BE49-F238E27FC236}">
                <a16:creationId xmlns:a16="http://schemas.microsoft.com/office/drawing/2014/main" id="{2C485230-1F34-4711-6378-D78F20A4B297}"/>
              </a:ext>
            </a:extLst>
          </p:cNvPr>
          <p:cNvSpPr>
            <a:spLocks noGrp="1"/>
          </p:cNvSpPr>
          <p:nvPr>
            <p:ph type="sldNum" sz="quarter" idx="12"/>
          </p:nvPr>
        </p:nvSpPr>
        <p:spPr/>
        <p:txBody>
          <a:bodyPr/>
          <a:lstStyle/>
          <a:p>
            <a:pPr>
              <a:defRPr/>
            </a:pPr>
            <a:fld id="{9AB25B13-CA0E-45BF-8372-28D7B7FD87FB}" type="slidenum">
              <a:rPr lang="ja-JP" altLang="en-US" smtClean="0"/>
              <a:pPr>
                <a:defRPr/>
              </a:pPr>
              <a:t>11</a:t>
            </a:fld>
            <a:endParaRPr lang="ja-JP" altLang="en-US"/>
          </a:p>
        </p:txBody>
      </p:sp>
      <p:pic>
        <p:nvPicPr>
          <p:cNvPr id="5" name="図 4">
            <a:extLst>
              <a:ext uri="{FF2B5EF4-FFF2-40B4-BE49-F238E27FC236}">
                <a16:creationId xmlns:a16="http://schemas.microsoft.com/office/drawing/2014/main" id="{EC00304E-1BD5-3D86-EF38-F00B66EBA363}"/>
              </a:ext>
            </a:extLst>
          </p:cNvPr>
          <p:cNvPicPr>
            <a:picLocks noChangeAspect="1"/>
          </p:cNvPicPr>
          <p:nvPr/>
        </p:nvPicPr>
        <p:blipFill>
          <a:blip r:embed="rId2"/>
          <a:stretch>
            <a:fillRect/>
          </a:stretch>
        </p:blipFill>
        <p:spPr>
          <a:xfrm>
            <a:off x="107950" y="2995370"/>
            <a:ext cx="8856663" cy="1604115"/>
          </a:xfrm>
          <a:prstGeom prst="rect">
            <a:avLst/>
          </a:prstGeom>
        </p:spPr>
      </p:pic>
      <p:pic>
        <p:nvPicPr>
          <p:cNvPr id="6" name="図 5">
            <a:extLst>
              <a:ext uri="{FF2B5EF4-FFF2-40B4-BE49-F238E27FC236}">
                <a16:creationId xmlns:a16="http://schemas.microsoft.com/office/drawing/2014/main" id="{7D63E48B-9D04-3968-1022-009889BDED49}"/>
              </a:ext>
            </a:extLst>
          </p:cNvPr>
          <p:cNvPicPr>
            <a:picLocks noChangeAspect="1"/>
          </p:cNvPicPr>
          <p:nvPr/>
        </p:nvPicPr>
        <p:blipFill>
          <a:blip r:embed="rId3"/>
          <a:stretch>
            <a:fillRect/>
          </a:stretch>
        </p:blipFill>
        <p:spPr>
          <a:xfrm>
            <a:off x="138063" y="4599485"/>
            <a:ext cx="8856663" cy="1710828"/>
          </a:xfrm>
          <a:prstGeom prst="rect">
            <a:avLst/>
          </a:prstGeom>
        </p:spPr>
      </p:pic>
      <p:sp>
        <p:nvSpPr>
          <p:cNvPr id="7" name="テキスト ボックス 6">
            <a:extLst>
              <a:ext uri="{FF2B5EF4-FFF2-40B4-BE49-F238E27FC236}">
                <a16:creationId xmlns:a16="http://schemas.microsoft.com/office/drawing/2014/main" id="{AB2250E9-576B-3F33-5BA6-1E1A70D4CC55}"/>
              </a:ext>
            </a:extLst>
          </p:cNvPr>
          <p:cNvSpPr txBox="1"/>
          <p:nvPr/>
        </p:nvSpPr>
        <p:spPr>
          <a:xfrm>
            <a:off x="359195" y="6336631"/>
            <a:ext cx="7021117" cy="276999"/>
          </a:xfrm>
          <a:prstGeom prst="rect">
            <a:avLst/>
          </a:prstGeom>
          <a:solidFill>
            <a:srgbClr val="FFFF00"/>
          </a:solidFill>
        </p:spPr>
        <p:txBody>
          <a:bodyPr wrap="square" rtlCol="0">
            <a:spAutoFit/>
          </a:bodyPr>
          <a:lstStyle/>
          <a:p>
            <a:r>
              <a:rPr kumimoji="1" lang="ja-JP" altLang="en-US" sz="1200" dirty="0"/>
              <a:t>（注）基準に用いた「</a:t>
            </a:r>
            <a:r>
              <a:rPr kumimoji="1" lang="en-US" altLang="ja-JP" sz="1200" dirty="0"/>
              <a:t>1</a:t>
            </a:r>
            <a:r>
              <a:rPr kumimoji="1" lang="ja-JP" altLang="en-US" sz="1200" dirty="0"/>
              <a:t>　コシヒカリ（茨城県）」は、甘さ（</a:t>
            </a:r>
            <a:r>
              <a:rPr kumimoji="1" lang="en-US" altLang="ja-JP" sz="1200" dirty="0"/>
              <a:t>C1</a:t>
            </a:r>
            <a:r>
              <a:rPr kumimoji="1" lang="ja-JP" altLang="en-US" sz="1200" dirty="0"/>
              <a:t>）、硬さ（</a:t>
            </a:r>
            <a:r>
              <a:rPr kumimoji="1" lang="en-US" altLang="ja-JP" sz="1200" dirty="0"/>
              <a:t>C2</a:t>
            </a:r>
            <a:r>
              <a:rPr kumimoji="1" lang="ja-JP" altLang="en-US" sz="1200" dirty="0"/>
              <a:t>）、粘り気（</a:t>
            </a:r>
            <a:r>
              <a:rPr kumimoji="1" lang="en-US" altLang="ja-JP" sz="1200" dirty="0"/>
              <a:t>C3</a:t>
            </a:r>
            <a:r>
              <a:rPr kumimoji="1" lang="ja-JP" altLang="en-US" sz="1200" dirty="0"/>
              <a:t>）を原点（</a:t>
            </a:r>
            <a:r>
              <a:rPr kumimoji="1" lang="en-US" altLang="ja-JP" sz="1200" dirty="0"/>
              <a:t>0</a:t>
            </a:r>
            <a:r>
              <a:rPr kumimoji="1" lang="ja-JP" altLang="en-US" sz="1200" dirty="0" err="1"/>
              <a:t>，</a:t>
            </a:r>
            <a:r>
              <a:rPr kumimoji="1" lang="en-US" altLang="ja-JP" sz="1200" dirty="0"/>
              <a:t>0</a:t>
            </a:r>
            <a:r>
              <a:rPr kumimoji="1" lang="ja-JP" altLang="en-US" sz="1200" dirty="0" err="1"/>
              <a:t>，</a:t>
            </a:r>
            <a:r>
              <a:rPr kumimoji="1" lang="en-US" altLang="ja-JP" sz="1200" dirty="0"/>
              <a:t>0</a:t>
            </a:r>
            <a:r>
              <a:rPr kumimoji="1" lang="ja-JP" altLang="en-US" sz="1200" dirty="0"/>
              <a:t>）とした。</a:t>
            </a:r>
          </a:p>
        </p:txBody>
      </p:sp>
      <p:sp>
        <p:nvSpPr>
          <p:cNvPr id="8" name="テキスト ボックス 7">
            <a:extLst>
              <a:ext uri="{FF2B5EF4-FFF2-40B4-BE49-F238E27FC236}">
                <a16:creationId xmlns:a16="http://schemas.microsoft.com/office/drawing/2014/main" id="{1F9FBC75-462A-4CB5-46AB-7EEDAA733004}"/>
              </a:ext>
            </a:extLst>
          </p:cNvPr>
          <p:cNvSpPr txBox="1"/>
          <p:nvPr/>
        </p:nvSpPr>
        <p:spPr>
          <a:xfrm>
            <a:off x="107950" y="2170981"/>
            <a:ext cx="8748713" cy="738664"/>
          </a:xfrm>
          <a:prstGeom prst="rect">
            <a:avLst/>
          </a:prstGeom>
          <a:solidFill>
            <a:srgbClr val="FFFF00"/>
          </a:solidFill>
        </p:spPr>
        <p:txBody>
          <a:bodyPr wrap="square" rtlCol="0">
            <a:spAutoFit/>
          </a:bodyPr>
          <a:lstStyle/>
          <a:p>
            <a:r>
              <a:rPr kumimoji="1" lang="ja-JP" altLang="en-US" sz="1400" dirty="0"/>
              <a:t>「硬さ・甘さ」マップ、「粘り気・甘さ」マップ、「硬さ・粘り気」マップの</a:t>
            </a:r>
            <a:r>
              <a:rPr kumimoji="1" lang="en-US" altLang="ja-JP" sz="1400" dirty="0"/>
              <a:t>3</a:t>
            </a:r>
            <a:r>
              <a:rPr kumimoji="1" lang="ja-JP" altLang="en-US" sz="1400" dirty="0"/>
              <a:t>種類の写真から読み取った「甘さ（</a:t>
            </a:r>
            <a:r>
              <a:rPr kumimoji="1" lang="en-US" altLang="ja-JP" sz="1400" dirty="0"/>
              <a:t>C1</a:t>
            </a:r>
            <a:r>
              <a:rPr kumimoji="1" lang="ja-JP" altLang="en-US" sz="1400" dirty="0"/>
              <a:t>）」、「硬さ（</a:t>
            </a:r>
            <a:r>
              <a:rPr kumimoji="1" lang="en-US" altLang="ja-JP" sz="1400" dirty="0"/>
              <a:t>C2</a:t>
            </a:r>
            <a:r>
              <a:rPr kumimoji="1" lang="ja-JP" altLang="en-US" sz="1400" dirty="0"/>
              <a:t>）」、「粘り気（</a:t>
            </a:r>
            <a:r>
              <a:rPr kumimoji="1" lang="en-US" altLang="ja-JP" sz="1400" dirty="0"/>
              <a:t>C3</a:t>
            </a:r>
            <a:r>
              <a:rPr kumimoji="1" lang="ja-JP" altLang="en-US" sz="1400" dirty="0"/>
              <a:t>）」の数値は、それぞれのマップで異なるため、下の表に示すようにそれぞれの平均値を求め、解析に用いることとした。</a:t>
            </a:r>
          </a:p>
        </p:txBody>
      </p:sp>
    </p:spTree>
    <p:extLst>
      <p:ext uri="{BB962C8B-B14F-4D97-AF65-F5344CB8AC3E}">
        <p14:creationId xmlns:p14="http://schemas.microsoft.com/office/powerpoint/2010/main" val="1745484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4CDCF7-9F2F-130A-BD3B-86DD4AB55DC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34809CB-2D48-D57B-184F-5240AA044B7D}"/>
              </a:ext>
            </a:extLst>
          </p:cNvPr>
          <p:cNvSpPr>
            <a:spLocks noGrp="1"/>
          </p:cNvSpPr>
          <p:nvPr>
            <p:ph type="title"/>
          </p:nvPr>
        </p:nvSpPr>
        <p:spPr/>
        <p:txBody>
          <a:bodyPr/>
          <a:lstStyle/>
          <a:p>
            <a:r>
              <a:rPr kumimoji="1" lang="en-US" altLang="ja-JP" dirty="0"/>
              <a:t>5</a:t>
            </a:r>
            <a:r>
              <a:rPr kumimoji="1" lang="ja-JP" altLang="en-US" dirty="0"/>
              <a:t>つ星お米マイスターの食味の判断を</a:t>
            </a:r>
            <a:r>
              <a:rPr kumimoji="1" lang="en-US" altLang="ja-JP" dirty="0"/>
              <a:t>MAP</a:t>
            </a:r>
            <a:r>
              <a:rPr kumimoji="1" lang="ja-JP" altLang="en-US" dirty="0"/>
              <a:t>にする</a:t>
            </a:r>
          </a:p>
        </p:txBody>
      </p:sp>
      <p:sp>
        <p:nvSpPr>
          <p:cNvPr id="3" name="コンテンツ プレースホルダー 2">
            <a:extLst>
              <a:ext uri="{FF2B5EF4-FFF2-40B4-BE49-F238E27FC236}">
                <a16:creationId xmlns:a16="http://schemas.microsoft.com/office/drawing/2014/main" id="{6185502F-17C5-C2EB-3C3F-20B33E1EB1EC}"/>
              </a:ext>
            </a:extLst>
          </p:cNvPr>
          <p:cNvSpPr>
            <a:spLocks noGrp="1"/>
          </p:cNvSpPr>
          <p:nvPr>
            <p:ph idx="1"/>
          </p:nvPr>
        </p:nvSpPr>
        <p:spPr>
          <a:xfrm>
            <a:off x="107950" y="692150"/>
            <a:ext cx="8856663" cy="936650"/>
          </a:xfrm>
        </p:spPr>
        <p:txBody>
          <a:bodyPr/>
          <a:lstStyle/>
          <a:p>
            <a:r>
              <a:rPr kumimoji="1" lang="ja-JP" altLang="en-US" dirty="0"/>
              <a:t>食味の評価をもとに、甘さ・粘り気と、硬さの軸で食味</a:t>
            </a:r>
            <a:r>
              <a:rPr kumimoji="1" lang="en-US" altLang="ja-JP" dirty="0"/>
              <a:t>MAP</a:t>
            </a:r>
            <a:r>
              <a:rPr kumimoji="1" lang="ja-JP" altLang="en-US" dirty="0"/>
              <a:t>を作成した。</a:t>
            </a:r>
            <a:endParaRPr kumimoji="1" lang="en-US" altLang="ja-JP" dirty="0"/>
          </a:p>
          <a:p>
            <a:r>
              <a:rPr lang="ja-JP" altLang="en-US" dirty="0"/>
              <a:t>それぞれのお米の特徴を見える形で整理することができる</a:t>
            </a:r>
            <a:endParaRPr kumimoji="1" lang="en-US" altLang="ja-JP" dirty="0"/>
          </a:p>
          <a:p>
            <a:endParaRPr kumimoji="1" lang="ja-JP" altLang="en-US" dirty="0"/>
          </a:p>
        </p:txBody>
      </p:sp>
      <p:sp>
        <p:nvSpPr>
          <p:cNvPr id="4" name="スライド番号プレースホルダー 3">
            <a:extLst>
              <a:ext uri="{FF2B5EF4-FFF2-40B4-BE49-F238E27FC236}">
                <a16:creationId xmlns:a16="http://schemas.microsoft.com/office/drawing/2014/main" id="{1002DE7C-719C-5A9C-F933-A2B3BD7B829B}"/>
              </a:ext>
            </a:extLst>
          </p:cNvPr>
          <p:cNvSpPr>
            <a:spLocks noGrp="1"/>
          </p:cNvSpPr>
          <p:nvPr>
            <p:ph type="sldNum" sz="quarter" idx="12"/>
          </p:nvPr>
        </p:nvSpPr>
        <p:spPr/>
        <p:txBody>
          <a:bodyPr/>
          <a:lstStyle/>
          <a:p>
            <a:pPr>
              <a:defRPr/>
            </a:pPr>
            <a:fld id="{9AB25B13-CA0E-45BF-8372-28D7B7FD87FB}" type="slidenum">
              <a:rPr lang="ja-JP" altLang="en-US" smtClean="0"/>
              <a:pPr>
                <a:defRPr/>
              </a:pPr>
              <a:t>12</a:t>
            </a:fld>
            <a:endParaRPr lang="ja-JP" altLang="en-US"/>
          </a:p>
        </p:txBody>
      </p:sp>
      <p:pic>
        <p:nvPicPr>
          <p:cNvPr id="5" name="図 4">
            <a:extLst>
              <a:ext uri="{FF2B5EF4-FFF2-40B4-BE49-F238E27FC236}">
                <a16:creationId xmlns:a16="http://schemas.microsoft.com/office/drawing/2014/main" id="{83B17952-834E-0BE1-E9A9-0453C8A5B188}"/>
              </a:ext>
            </a:extLst>
          </p:cNvPr>
          <p:cNvPicPr>
            <a:picLocks noChangeAspect="1"/>
          </p:cNvPicPr>
          <p:nvPr/>
        </p:nvPicPr>
        <p:blipFill rotWithShape="1">
          <a:blip r:embed="rId2">
            <a:clrChange>
              <a:clrFrom>
                <a:srgbClr val="000000">
                  <a:alpha val="0"/>
                </a:srgbClr>
              </a:clrFrom>
              <a:clrTo>
                <a:srgbClr val="000000">
                  <a:alpha val="0"/>
                </a:srgbClr>
              </a:clrTo>
            </a:clrChange>
          </a:blip>
          <a:srcRect l="1643" t="6073"/>
          <a:stretch/>
        </p:blipFill>
        <p:spPr>
          <a:xfrm>
            <a:off x="179387" y="2151433"/>
            <a:ext cx="8713093" cy="4408418"/>
          </a:xfrm>
          <a:prstGeom prst="rect">
            <a:avLst/>
          </a:prstGeom>
          <a:solidFill>
            <a:schemeClr val="bg1"/>
          </a:solidFill>
          <a:ln>
            <a:solidFill>
              <a:schemeClr val="tx1"/>
            </a:solidFill>
          </a:ln>
        </p:spPr>
      </p:pic>
      <p:sp>
        <p:nvSpPr>
          <p:cNvPr id="6" name="テキスト ボックス 5">
            <a:extLst>
              <a:ext uri="{FF2B5EF4-FFF2-40B4-BE49-F238E27FC236}">
                <a16:creationId xmlns:a16="http://schemas.microsoft.com/office/drawing/2014/main" id="{877FECBB-C3C0-5531-F467-790F72C720E9}"/>
              </a:ext>
            </a:extLst>
          </p:cNvPr>
          <p:cNvSpPr txBox="1"/>
          <p:nvPr/>
        </p:nvSpPr>
        <p:spPr>
          <a:xfrm>
            <a:off x="2627784" y="2193748"/>
            <a:ext cx="2160240" cy="369332"/>
          </a:xfrm>
          <a:prstGeom prst="rect">
            <a:avLst/>
          </a:prstGeom>
          <a:solidFill>
            <a:schemeClr val="bg1"/>
          </a:solidFill>
        </p:spPr>
        <p:txBody>
          <a:bodyPr wrap="square" rtlCol="0">
            <a:spAutoFit/>
          </a:bodyPr>
          <a:lstStyle/>
          <a:p>
            <a:r>
              <a:rPr kumimoji="1" lang="ja-JP" altLang="en-US" dirty="0"/>
              <a:t>お米の甘さ・粘り気</a:t>
            </a:r>
          </a:p>
        </p:txBody>
      </p:sp>
      <p:sp>
        <p:nvSpPr>
          <p:cNvPr id="8" name="テキスト ボックス 7">
            <a:extLst>
              <a:ext uri="{FF2B5EF4-FFF2-40B4-BE49-F238E27FC236}">
                <a16:creationId xmlns:a16="http://schemas.microsoft.com/office/drawing/2014/main" id="{14B39A27-5127-E802-9A43-A0B0A5F265D9}"/>
              </a:ext>
            </a:extLst>
          </p:cNvPr>
          <p:cNvSpPr txBox="1"/>
          <p:nvPr/>
        </p:nvSpPr>
        <p:spPr>
          <a:xfrm>
            <a:off x="8028385" y="4070011"/>
            <a:ext cx="792088" cy="646331"/>
          </a:xfrm>
          <a:prstGeom prst="rect">
            <a:avLst/>
          </a:prstGeom>
          <a:solidFill>
            <a:schemeClr val="bg1"/>
          </a:solidFill>
        </p:spPr>
        <p:txBody>
          <a:bodyPr wrap="square" rtlCol="0">
            <a:spAutoFit/>
          </a:bodyPr>
          <a:lstStyle/>
          <a:p>
            <a:r>
              <a:rPr kumimoji="1" lang="ja-JP" altLang="en-US" dirty="0"/>
              <a:t>お米</a:t>
            </a:r>
            <a:endParaRPr kumimoji="1" lang="en-US" altLang="ja-JP" dirty="0"/>
          </a:p>
          <a:p>
            <a:r>
              <a:rPr kumimoji="1" lang="ja-JP" altLang="en-US" dirty="0"/>
              <a:t>硬さ</a:t>
            </a:r>
          </a:p>
        </p:txBody>
      </p:sp>
    </p:spTree>
    <p:extLst>
      <p:ext uri="{BB962C8B-B14F-4D97-AF65-F5344CB8AC3E}">
        <p14:creationId xmlns:p14="http://schemas.microsoft.com/office/powerpoint/2010/main" val="32630799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79F747-44C1-BDC8-C403-C29AF8CAB11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DB37E3A-4601-255E-225A-F94FEDBD7012}"/>
              </a:ext>
            </a:extLst>
          </p:cNvPr>
          <p:cNvSpPr>
            <a:spLocks noGrp="1"/>
          </p:cNvSpPr>
          <p:nvPr>
            <p:ph type="title"/>
          </p:nvPr>
        </p:nvSpPr>
        <p:spPr/>
        <p:txBody>
          <a:bodyPr/>
          <a:lstStyle/>
          <a:p>
            <a:r>
              <a:rPr kumimoji="1" lang="ja-JP" altLang="en-US" dirty="0"/>
              <a:t>それぞれの品種ごとの特徴と食べ方のイメージ</a:t>
            </a:r>
          </a:p>
        </p:txBody>
      </p:sp>
      <p:sp>
        <p:nvSpPr>
          <p:cNvPr id="4" name="スライド番号プレースホルダー 3">
            <a:extLst>
              <a:ext uri="{FF2B5EF4-FFF2-40B4-BE49-F238E27FC236}">
                <a16:creationId xmlns:a16="http://schemas.microsoft.com/office/drawing/2014/main" id="{C8D44201-01A0-2E08-F944-880BD4D01E7B}"/>
              </a:ext>
            </a:extLst>
          </p:cNvPr>
          <p:cNvSpPr>
            <a:spLocks noGrp="1"/>
          </p:cNvSpPr>
          <p:nvPr>
            <p:ph type="sldNum" sz="quarter" idx="12"/>
          </p:nvPr>
        </p:nvSpPr>
        <p:spPr/>
        <p:txBody>
          <a:bodyPr/>
          <a:lstStyle/>
          <a:p>
            <a:pPr>
              <a:defRPr/>
            </a:pPr>
            <a:fld id="{9AB25B13-CA0E-45BF-8372-28D7B7FD87FB}" type="slidenum">
              <a:rPr lang="ja-JP" altLang="en-US" smtClean="0"/>
              <a:pPr>
                <a:defRPr/>
              </a:pPr>
              <a:t>13</a:t>
            </a:fld>
            <a:endParaRPr lang="ja-JP" altLang="en-US"/>
          </a:p>
        </p:txBody>
      </p:sp>
      <p:pic>
        <p:nvPicPr>
          <p:cNvPr id="6" name="図 5">
            <a:extLst>
              <a:ext uri="{FF2B5EF4-FFF2-40B4-BE49-F238E27FC236}">
                <a16:creationId xmlns:a16="http://schemas.microsoft.com/office/drawing/2014/main" id="{F363DA1B-C50E-B9CE-52F1-229970CCAFF4}"/>
              </a:ext>
            </a:extLst>
          </p:cNvPr>
          <p:cNvPicPr>
            <a:picLocks noChangeAspect="1"/>
          </p:cNvPicPr>
          <p:nvPr/>
        </p:nvPicPr>
        <p:blipFill rotWithShape="1">
          <a:blip r:embed="rId2">
            <a:clrChange>
              <a:clrFrom>
                <a:srgbClr val="000000">
                  <a:alpha val="0"/>
                </a:srgbClr>
              </a:clrFrom>
              <a:clrTo>
                <a:srgbClr val="000000">
                  <a:alpha val="0"/>
                </a:srgbClr>
              </a:clrTo>
            </a:clrChange>
          </a:blip>
          <a:srcRect l="1643" t="6073"/>
          <a:stretch/>
        </p:blipFill>
        <p:spPr>
          <a:xfrm>
            <a:off x="132451" y="1402020"/>
            <a:ext cx="8784976" cy="5256584"/>
          </a:xfrm>
          <a:prstGeom prst="rect">
            <a:avLst/>
          </a:prstGeom>
          <a:solidFill>
            <a:schemeClr val="bg1"/>
          </a:solidFill>
          <a:ln>
            <a:solidFill>
              <a:schemeClr val="tx1"/>
            </a:solidFill>
          </a:ln>
        </p:spPr>
      </p:pic>
      <p:sp>
        <p:nvSpPr>
          <p:cNvPr id="8" name="コンテンツ プレースホルダー 2">
            <a:extLst>
              <a:ext uri="{FF2B5EF4-FFF2-40B4-BE49-F238E27FC236}">
                <a16:creationId xmlns:a16="http://schemas.microsoft.com/office/drawing/2014/main" id="{3E459780-33DC-B04B-FF95-216996C9B81D}"/>
              </a:ext>
            </a:extLst>
          </p:cNvPr>
          <p:cNvSpPr txBox="1">
            <a:spLocks/>
          </p:cNvSpPr>
          <p:nvPr/>
        </p:nvSpPr>
        <p:spPr bwMode="auto">
          <a:xfrm>
            <a:off x="3851920" y="1645465"/>
            <a:ext cx="4320480" cy="2160240"/>
          </a:xfrm>
          <a:prstGeom prst="rect">
            <a:avLst/>
          </a:prstGeom>
          <a:solidFill>
            <a:schemeClr val="bg1">
              <a:alpha val="50000"/>
            </a:schemeClr>
          </a:solid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Blip>
                <a:blip r:embed="rId3"/>
              </a:buBlip>
              <a:defRPr kumimoji="1" sz="2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itchFamily="2" charset="2"/>
              <a:buChar char="Ø"/>
              <a:defRPr kumimoji="1" sz="2000" kern="1200">
                <a:solidFill>
                  <a:schemeClr val="tx1"/>
                </a:solidFill>
                <a:latin typeface="+mn-lt"/>
                <a:ea typeface="+mn-ea"/>
                <a:cs typeface="+mn-cs"/>
              </a:defRPr>
            </a:lvl2pPr>
            <a:lvl3pPr marL="1200150" indent="-285750" algn="l" rtl="0" eaLnBrk="0" fontAlgn="base" hangingPunct="0">
              <a:spcBef>
                <a:spcPct val="20000"/>
              </a:spcBef>
              <a:spcAft>
                <a:spcPct val="0"/>
              </a:spcAft>
              <a:buFont typeface="Wingdings" pitchFamily="2" charset="2"/>
              <a:buChar char="ü"/>
              <a:defRPr kumimoji="1"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r>
              <a:rPr lang="ja-JP" altLang="en-US" sz="1100" dirty="0">
                <a:solidFill>
                  <a:schemeClr val="tx2"/>
                </a:solidFill>
              </a:rPr>
              <a:t>口当たりが滑らかで、喉ごしの良い、まろやかな味わいがある。</a:t>
            </a:r>
          </a:p>
          <a:p>
            <a:r>
              <a:rPr lang="ja-JP" altLang="en-US" sz="1100" dirty="0">
                <a:solidFill>
                  <a:schemeClr val="tx2"/>
                </a:solidFill>
              </a:rPr>
              <a:t>しっかりとした食感があり、歯ごたえがある、プリプリした食感がある。</a:t>
            </a:r>
          </a:p>
          <a:p>
            <a:r>
              <a:rPr lang="ja-JP" altLang="en-US" sz="1100" dirty="0">
                <a:solidFill>
                  <a:schemeClr val="tx2"/>
                </a:solidFill>
              </a:rPr>
              <a:t>食べ応えがあり、箸でつまんでも崩れにくい。</a:t>
            </a:r>
          </a:p>
          <a:p>
            <a:r>
              <a:rPr lang="ja-JP" altLang="en-US" sz="1100" dirty="0">
                <a:solidFill>
                  <a:schemeClr val="tx2"/>
                </a:solidFill>
              </a:rPr>
              <a:t>甘さがあり、粘り気がある。</a:t>
            </a:r>
          </a:p>
          <a:p>
            <a:r>
              <a:rPr lang="ja-JP" altLang="en-US" sz="1100" dirty="0">
                <a:solidFill>
                  <a:schemeClr val="tx2"/>
                </a:solidFill>
              </a:rPr>
              <a:t>米粒がふっくらとしており、良い香りがする可能性が高い。</a:t>
            </a:r>
            <a:br>
              <a:rPr lang="en-US" altLang="ja-JP" sz="1100" dirty="0">
                <a:solidFill>
                  <a:schemeClr val="tx2"/>
                </a:solidFill>
              </a:rPr>
            </a:br>
            <a:endParaRPr lang="en-US" altLang="ja-JP" sz="1100" dirty="0">
              <a:solidFill>
                <a:schemeClr val="tx2"/>
              </a:solidFill>
            </a:endParaRPr>
          </a:p>
          <a:p>
            <a:r>
              <a:rPr lang="ja-JP" altLang="en-US" sz="1100" dirty="0">
                <a:solidFill>
                  <a:schemeClr val="tx2"/>
                </a:solidFill>
              </a:rPr>
              <a:t>寿司や刺身などの生魚料理に合う。</a:t>
            </a:r>
          </a:p>
          <a:p>
            <a:r>
              <a:rPr lang="ja-JP" altLang="en-US" sz="1100" dirty="0">
                <a:solidFill>
                  <a:schemeClr val="tx2"/>
                </a:solidFill>
              </a:rPr>
              <a:t>お茶漬けや雑炊、リゾットなどの汁物料理に合う。</a:t>
            </a:r>
          </a:p>
          <a:p>
            <a:r>
              <a:rPr lang="ja-JP" altLang="en-US" sz="1100" dirty="0">
                <a:solidFill>
                  <a:schemeClr val="tx2"/>
                </a:solidFill>
              </a:rPr>
              <a:t>炊き込みご飯や煮物、カレーライスなどの煮込み料理に合う。</a:t>
            </a:r>
          </a:p>
          <a:p>
            <a:r>
              <a:rPr lang="ja-JP" altLang="en-US" sz="1100" dirty="0">
                <a:solidFill>
                  <a:schemeClr val="tx2"/>
                </a:solidFill>
              </a:rPr>
              <a:t>おにぎりやお弁当などにも合う。</a:t>
            </a:r>
          </a:p>
        </p:txBody>
      </p:sp>
      <p:sp>
        <p:nvSpPr>
          <p:cNvPr id="9" name="コンテンツ プレースホルダー 2">
            <a:extLst>
              <a:ext uri="{FF2B5EF4-FFF2-40B4-BE49-F238E27FC236}">
                <a16:creationId xmlns:a16="http://schemas.microsoft.com/office/drawing/2014/main" id="{C12F5D54-B54A-12C1-4E66-185FD60C616C}"/>
              </a:ext>
            </a:extLst>
          </p:cNvPr>
          <p:cNvSpPr txBox="1">
            <a:spLocks/>
          </p:cNvSpPr>
          <p:nvPr/>
        </p:nvSpPr>
        <p:spPr bwMode="auto">
          <a:xfrm>
            <a:off x="154553" y="1465168"/>
            <a:ext cx="3553352" cy="2251864"/>
          </a:xfrm>
          <a:prstGeom prst="rect">
            <a:avLst/>
          </a:prstGeom>
          <a:solidFill>
            <a:schemeClr val="bg1">
              <a:alpha val="46000"/>
            </a:schemeClr>
          </a:solid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Blip>
                <a:blip r:embed="rId3"/>
              </a:buBlip>
              <a:defRPr kumimoji="1" sz="2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itchFamily="2" charset="2"/>
              <a:buChar char="Ø"/>
              <a:defRPr kumimoji="1" sz="2000" kern="1200">
                <a:solidFill>
                  <a:schemeClr val="tx1"/>
                </a:solidFill>
                <a:latin typeface="+mn-lt"/>
                <a:ea typeface="+mn-ea"/>
                <a:cs typeface="+mn-cs"/>
              </a:defRPr>
            </a:lvl2pPr>
            <a:lvl3pPr marL="1200150" indent="-285750" algn="l" rtl="0" eaLnBrk="0" fontAlgn="base" hangingPunct="0">
              <a:spcBef>
                <a:spcPct val="20000"/>
              </a:spcBef>
              <a:spcAft>
                <a:spcPct val="0"/>
              </a:spcAft>
              <a:buFont typeface="Wingdings" pitchFamily="2" charset="2"/>
              <a:buChar char="ü"/>
              <a:defRPr kumimoji="1"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r>
              <a:rPr lang="ja-JP" altLang="en-US" sz="1100" dirty="0">
                <a:solidFill>
                  <a:schemeClr val="tx2"/>
                </a:solidFill>
              </a:rPr>
              <a:t>口当たりがさっぱり、スッキリした味わい。</a:t>
            </a:r>
          </a:p>
          <a:p>
            <a:r>
              <a:rPr lang="ja-JP" altLang="en-US" sz="1100" dirty="0">
                <a:solidFill>
                  <a:schemeClr val="tx2"/>
                </a:solidFill>
              </a:rPr>
              <a:t>硬さがあり、しっかりとした食感が。</a:t>
            </a:r>
          </a:p>
          <a:p>
            <a:r>
              <a:rPr lang="ja-JP" altLang="en-US" sz="1100" dirty="0">
                <a:solidFill>
                  <a:schemeClr val="tx2"/>
                </a:solidFill>
              </a:rPr>
              <a:t>歯ごたえがある、プリプリした食感が。</a:t>
            </a:r>
          </a:p>
          <a:p>
            <a:r>
              <a:rPr lang="ja-JP" altLang="en-US" sz="1100" dirty="0">
                <a:solidFill>
                  <a:schemeClr val="tx2"/>
                </a:solidFill>
              </a:rPr>
              <a:t>米粒が大きくてふっくらとしている。</a:t>
            </a:r>
            <a:endParaRPr lang="en-US" altLang="ja-JP" sz="1100" dirty="0">
              <a:solidFill>
                <a:schemeClr val="tx2"/>
              </a:solidFill>
            </a:endParaRPr>
          </a:p>
          <a:p>
            <a:endParaRPr lang="en-US" altLang="ja-JP" sz="1100" dirty="0">
              <a:solidFill>
                <a:schemeClr val="tx2"/>
              </a:solidFill>
            </a:endParaRPr>
          </a:p>
          <a:p>
            <a:r>
              <a:rPr lang="ja-JP" altLang="en-US" sz="1100" dirty="0">
                <a:solidFill>
                  <a:schemeClr val="tx2"/>
                </a:solidFill>
              </a:rPr>
              <a:t>炊き込みご飯や煮物、カレーなどの煮込み料理に合う。</a:t>
            </a:r>
          </a:p>
          <a:p>
            <a:r>
              <a:rPr lang="ja-JP" altLang="en-US" sz="1100" dirty="0">
                <a:solidFill>
                  <a:schemeClr val="tx2"/>
                </a:solidFill>
              </a:rPr>
              <a:t>おこわや赤飯、お茶漬けなどにも合う。</a:t>
            </a:r>
          </a:p>
          <a:p>
            <a:r>
              <a:rPr lang="ja-JP" altLang="en-US" sz="1100" dirty="0">
                <a:solidFill>
                  <a:schemeClr val="tx2"/>
                </a:solidFill>
              </a:rPr>
              <a:t>おでんやすき焼き、しゃぶしゃぶなどの鍋料理に合う。</a:t>
            </a:r>
          </a:p>
          <a:p>
            <a:r>
              <a:rPr lang="ja-JP" altLang="en-US" sz="1100" dirty="0">
                <a:solidFill>
                  <a:schemeClr val="tx2"/>
                </a:solidFill>
              </a:rPr>
              <a:t>揚げ物や焼き魚、からあげなどにも合う。</a:t>
            </a:r>
          </a:p>
        </p:txBody>
      </p:sp>
      <p:sp>
        <p:nvSpPr>
          <p:cNvPr id="10" name="コンテンツ プレースホルダー 2">
            <a:extLst>
              <a:ext uri="{FF2B5EF4-FFF2-40B4-BE49-F238E27FC236}">
                <a16:creationId xmlns:a16="http://schemas.microsoft.com/office/drawing/2014/main" id="{D9791720-454D-6301-026D-8234E6B57167}"/>
              </a:ext>
            </a:extLst>
          </p:cNvPr>
          <p:cNvSpPr txBox="1">
            <a:spLocks/>
          </p:cNvSpPr>
          <p:nvPr/>
        </p:nvSpPr>
        <p:spPr bwMode="auto">
          <a:xfrm>
            <a:off x="283685" y="4196359"/>
            <a:ext cx="3208196" cy="2251864"/>
          </a:xfrm>
          <a:prstGeom prst="rect">
            <a:avLst/>
          </a:prstGeom>
          <a:solidFill>
            <a:schemeClr val="bg1">
              <a:alpha val="50000"/>
            </a:schemeClr>
          </a:solid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Blip>
                <a:blip r:embed="rId3"/>
              </a:buBlip>
              <a:defRPr kumimoji="1" sz="2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itchFamily="2" charset="2"/>
              <a:buChar char="Ø"/>
              <a:defRPr kumimoji="1" sz="2000" kern="1200">
                <a:solidFill>
                  <a:schemeClr val="tx1"/>
                </a:solidFill>
                <a:latin typeface="+mn-lt"/>
                <a:ea typeface="+mn-ea"/>
                <a:cs typeface="+mn-cs"/>
              </a:defRPr>
            </a:lvl2pPr>
            <a:lvl3pPr marL="1200150" indent="-285750" algn="l" rtl="0" eaLnBrk="0" fontAlgn="base" hangingPunct="0">
              <a:spcBef>
                <a:spcPct val="20000"/>
              </a:spcBef>
              <a:spcAft>
                <a:spcPct val="0"/>
              </a:spcAft>
              <a:buFont typeface="Wingdings" pitchFamily="2" charset="2"/>
              <a:buChar char="ü"/>
              <a:defRPr kumimoji="1"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r>
              <a:rPr lang="ja-JP" altLang="en-US" sz="1100" dirty="0">
                <a:solidFill>
                  <a:schemeClr val="tx2"/>
                </a:solidFill>
              </a:rPr>
              <a:t>口当たりがさっぱりしていて、スッキリ。</a:t>
            </a:r>
          </a:p>
          <a:p>
            <a:r>
              <a:rPr lang="ja-JP" altLang="en-US" sz="1100" dirty="0">
                <a:solidFill>
                  <a:schemeClr val="tx2"/>
                </a:solidFill>
              </a:rPr>
              <a:t>硬さがあり、歯ごたえがある。</a:t>
            </a:r>
          </a:p>
          <a:p>
            <a:r>
              <a:rPr lang="ja-JP" altLang="en-US" sz="1100" dirty="0">
                <a:solidFill>
                  <a:schemeClr val="tx2"/>
                </a:solidFill>
              </a:rPr>
              <a:t>米粒が大きくてしっかりとしている。</a:t>
            </a:r>
          </a:p>
          <a:p>
            <a:r>
              <a:rPr lang="ja-JP" altLang="en-US" sz="1100" dirty="0">
                <a:solidFill>
                  <a:schemeClr val="tx2"/>
                </a:solidFill>
              </a:rPr>
              <a:t>甘さや粘り気はあまり感じられない。</a:t>
            </a:r>
          </a:p>
          <a:p>
            <a:r>
              <a:rPr lang="ja-JP" altLang="en-US" sz="1100" dirty="0">
                <a:solidFill>
                  <a:schemeClr val="tx2"/>
                </a:solidFill>
              </a:rPr>
              <a:t>食感がやや粉っぽく、ふっくらとした食感は少ない</a:t>
            </a:r>
            <a:endParaRPr lang="en-US" altLang="ja-JP" sz="1100" dirty="0">
              <a:solidFill>
                <a:schemeClr val="tx2"/>
              </a:solidFill>
            </a:endParaRPr>
          </a:p>
          <a:p>
            <a:r>
              <a:rPr lang="ja-JP" altLang="en-US" sz="1100" dirty="0">
                <a:solidFill>
                  <a:schemeClr val="tx2"/>
                </a:solidFill>
              </a:rPr>
              <a:t>おにぎりやお弁当、お茶漬けなどのシンプルな料理に合う。</a:t>
            </a:r>
          </a:p>
          <a:p>
            <a:r>
              <a:rPr lang="ja-JP" altLang="en-US" sz="1100" dirty="0">
                <a:solidFill>
                  <a:schemeClr val="tx2"/>
                </a:solidFill>
              </a:rPr>
              <a:t>カレーライスや炊き込みご飯、おでんなどの煮込み料理にも合う。</a:t>
            </a:r>
          </a:p>
          <a:p>
            <a:r>
              <a:rPr lang="ja-JP" altLang="en-US" sz="1100" dirty="0">
                <a:solidFill>
                  <a:schemeClr val="tx2"/>
                </a:solidFill>
              </a:rPr>
              <a:t>鍋料理や中華料理、天ぷらなどにも合う。</a:t>
            </a:r>
          </a:p>
        </p:txBody>
      </p:sp>
      <p:sp>
        <p:nvSpPr>
          <p:cNvPr id="11" name="コンテンツ プレースホルダー 2">
            <a:extLst>
              <a:ext uri="{FF2B5EF4-FFF2-40B4-BE49-F238E27FC236}">
                <a16:creationId xmlns:a16="http://schemas.microsoft.com/office/drawing/2014/main" id="{962ADFF9-154D-6FA3-2939-52585EE850AD}"/>
              </a:ext>
            </a:extLst>
          </p:cNvPr>
          <p:cNvSpPr txBox="1">
            <a:spLocks/>
          </p:cNvSpPr>
          <p:nvPr/>
        </p:nvSpPr>
        <p:spPr bwMode="auto">
          <a:xfrm>
            <a:off x="3722894" y="4409826"/>
            <a:ext cx="4614656" cy="1824929"/>
          </a:xfrm>
          <a:prstGeom prst="rect">
            <a:avLst/>
          </a:prstGeom>
          <a:solidFill>
            <a:schemeClr val="bg1">
              <a:alpha val="50000"/>
            </a:schemeClr>
          </a:solid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Blip>
                <a:blip r:embed="rId3"/>
              </a:buBlip>
              <a:defRPr kumimoji="1" sz="2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itchFamily="2" charset="2"/>
              <a:buChar char="Ø"/>
              <a:defRPr kumimoji="1" sz="2000" kern="1200">
                <a:solidFill>
                  <a:schemeClr val="tx1"/>
                </a:solidFill>
                <a:latin typeface="+mn-lt"/>
                <a:ea typeface="+mn-ea"/>
                <a:cs typeface="+mn-cs"/>
              </a:defRPr>
            </a:lvl2pPr>
            <a:lvl3pPr marL="1200150" indent="-285750" algn="l" rtl="0" eaLnBrk="0" fontAlgn="base" hangingPunct="0">
              <a:spcBef>
                <a:spcPct val="20000"/>
              </a:spcBef>
              <a:spcAft>
                <a:spcPct val="0"/>
              </a:spcAft>
              <a:buFont typeface="Wingdings" pitchFamily="2" charset="2"/>
              <a:buChar char="ü"/>
              <a:defRPr kumimoji="1"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r>
              <a:rPr lang="ja-JP" altLang="en-US" sz="1200" dirty="0">
                <a:solidFill>
                  <a:schemeClr val="tx2"/>
                </a:solidFill>
              </a:rPr>
              <a:t>甘さがあり、粘り気がある。</a:t>
            </a:r>
          </a:p>
          <a:p>
            <a:r>
              <a:rPr lang="ja-JP" altLang="en-US" sz="1200" dirty="0">
                <a:solidFill>
                  <a:schemeClr val="tx2"/>
                </a:solidFill>
              </a:rPr>
              <a:t>口当たりが滑らかで、まろやかな味わいがある。</a:t>
            </a:r>
          </a:p>
          <a:p>
            <a:r>
              <a:rPr lang="ja-JP" altLang="en-US" sz="1200" dirty="0">
                <a:solidFill>
                  <a:schemeClr val="tx2"/>
                </a:solidFill>
              </a:rPr>
              <a:t>硬さが少なく、口の中でふくらんで柔らかくなる。</a:t>
            </a:r>
          </a:p>
          <a:p>
            <a:r>
              <a:rPr lang="ja-JP" altLang="en-US" sz="1200" dirty="0">
                <a:solidFill>
                  <a:schemeClr val="tx2"/>
                </a:solidFill>
              </a:rPr>
              <a:t>米粒がふっくらとしており、良い香りがする可能性が高い</a:t>
            </a:r>
            <a:endParaRPr lang="en-US" altLang="ja-JP" sz="1200" dirty="0">
              <a:solidFill>
                <a:schemeClr val="tx2"/>
              </a:solidFill>
            </a:endParaRPr>
          </a:p>
          <a:p>
            <a:r>
              <a:rPr lang="ja-JP" altLang="en-US" sz="1200" dirty="0">
                <a:solidFill>
                  <a:schemeClr val="tx2"/>
                </a:solidFill>
              </a:rPr>
              <a:t>焼き魚やお刺身などの和食に合う。</a:t>
            </a:r>
          </a:p>
          <a:p>
            <a:r>
              <a:rPr lang="ja-JP" altLang="en-US" sz="1200" dirty="0">
                <a:solidFill>
                  <a:schemeClr val="tx2"/>
                </a:solidFill>
              </a:rPr>
              <a:t>おにぎりやお弁当、お茶漬けなどのシンプルな料理にも合う。</a:t>
            </a:r>
          </a:p>
          <a:p>
            <a:r>
              <a:rPr lang="ja-JP" altLang="en-US" sz="1200" dirty="0">
                <a:solidFill>
                  <a:schemeClr val="tx2"/>
                </a:solidFill>
              </a:rPr>
              <a:t>カレーライスや炊き込みご飯などの煮込み料理にも合う。</a:t>
            </a:r>
          </a:p>
          <a:p>
            <a:r>
              <a:rPr lang="ja-JP" altLang="en-US" sz="1200" dirty="0">
                <a:solidFill>
                  <a:schemeClr val="tx2"/>
                </a:solidFill>
              </a:rPr>
              <a:t>揚げ物やからあげ、唐揚げなどにも合う。</a:t>
            </a:r>
          </a:p>
        </p:txBody>
      </p:sp>
      <p:sp>
        <p:nvSpPr>
          <p:cNvPr id="5" name="テキスト ボックス 4">
            <a:extLst>
              <a:ext uri="{FF2B5EF4-FFF2-40B4-BE49-F238E27FC236}">
                <a16:creationId xmlns:a16="http://schemas.microsoft.com/office/drawing/2014/main" id="{3F11CC7B-FC52-532D-4D46-5EA7957334CD}"/>
              </a:ext>
            </a:extLst>
          </p:cNvPr>
          <p:cNvSpPr txBox="1"/>
          <p:nvPr/>
        </p:nvSpPr>
        <p:spPr>
          <a:xfrm>
            <a:off x="3140107" y="1402020"/>
            <a:ext cx="855829" cy="646331"/>
          </a:xfrm>
          <a:prstGeom prst="rect">
            <a:avLst/>
          </a:prstGeom>
          <a:solidFill>
            <a:schemeClr val="bg1"/>
          </a:solidFill>
        </p:spPr>
        <p:txBody>
          <a:bodyPr wrap="square" rtlCol="0">
            <a:spAutoFit/>
          </a:bodyPr>
          <a:lstStyle/>
          <a:p>
            <a:r>
              <a:rPr kumimoji="1" lang="ja-JP" altLang="en-US" dirty="0"/>
              <a:t>甘さ</a:t>
            </a:r>
            <a:endParaRPr kumimoji="1" lang="en-US" altLang="ja-JP" dirty="0"/>
          </a:p>
          <a:p>
            <a:r>
              <a:rPr kumimoji="1" lang="ja-JP" altLang="en-US" dirty="0"/>
              <a:t>粘り気</a:t>
            </a:r>
          </a:p>
        </p:txBody>
      </p:sp>
      <p:sp>
        <p:nvSpPr>
          <p:cNvPr id="7" name="テキスト ボックス 6">
            <a:extLst>
              <a:ext uri="{FF2B5EF4-FFF2-40B4-BE49-F238E27FC236}">
                <a16:creationId xmlns:a16="http://schemas.microsoft.com/office/drawing/2014/main" id="{971E4496-BEAF-FAA6-8F58-A4946B4CDE3A}"/>
              </a:ext>
            </a:extLst>
          </p:cNvPr>
          <p:cNvSpPr txBox="1"/>
          <p:nvPr/>
        </p:nvSpPr>
        <p:spPr>
          <a:xfrm>
            <a:off x="8092125" y="3579371"/>
            <a:ext cx="792088" cy="646331"/>
          </a:xfrm>
          <a:prstGeom prst="rect">
            <a:avLst/>
          </a:prstGeom>
          <a:solidFill>
            <a:schemeClr val="bg1"/>
          </a:solidFill>
        </p:spPr>
        <p:txBody>
          <a:bodyPr wrap="square" rtlCol="0">
            <a:spAutoFit/>
          </a:bodyPr>
          <a:lstStyle/>
          <a:p>
            <a:r>
              <a:rPr kumimoji="1" lang="ja-JP" altLang="en-US" dirty="0"/>
              <a:t>お米</a:t>
            </a:r>
            <a:endParaRPr kumimoji="1" lang="en-US" altLang="ja-JP" dirty="0"/>
          </a:p>
          <a:p>
            <a:r>
              <a:rPr kumimoji="1" lang="ja-JP" altLang="en-US" dirty="0"/>
              <a:t>硬さ</a:t>
            </a:r>
          </a:p>
        </p:txBody>
      </p:sp>
    </p:spTree>
    <p:extLst>
      <p:ext uri="{BB962C8B-B14F-4D97-AF65-F5344CB8AC3E}">
        <p14:creationId xmlns:p14="http://schemas.microsoft.com/office/powerpoint/2010/main" val="28572590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58500-4863-07D3-B23F-EE597FCAF5B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15BF5E6-7B74-B6BF-B7DD-8A755B352663}"/>
              </a:ext>
            </a:extLst>
          </p:cNvPr>
          <p:cNvSpPr>
            <a:spLocks noGrp="1"/>
          </p:cNvSpPr>
          <p:nvPr>
            <p:ph type="title"/>
          </p:nvPr>
        </p:nvSpPr>
        <p:spPr/>
        <p:txBody>
          <a:bodyPr/>
          <a:lstStyle/>
          <a:p>
            <a:r>
              <a:rPr kumimoji="1" lang="ja-JP" altLang="en-US" dirty="0"/>
              <a:t>食味を考慮した米の販売方法の検討</a:t>
            </a:r>
          </a:p>
        </p:txBody>
      </p:sp>
      <p:sp>
        <p:nvSpPr>
          <p:cNvPr id="4" name="スライド番号プレースホルダー 3">
            <a:extLst>
              <a:ext uri="{FF2B5EF4-FFF2-40B4-BE49-F238E27FC236}">
                <a16:creationId xmlns:a16="http://schemas.microsoft.com/office/drawing/2014/main" id="{EDA7587F-971B-18D1-4343-68352F0558AC}"/>
              </a:ext>
            </a:extLst>
          </p:cNvPr>
          <p:cNvSpPr>
            <a:spLocks noGrp="1"/>
          </p:cNvSpPr>
          <p:nvPr>
            <p:ph type="sldNum" sz="quarter" idx="12"/>
          </p:nvPr>
        </p:nvSpPr>
        <p:spPr/>
        <p:txBody>
          <a:bodyPr/>
          <a:lstStyle/>
          <a:p>
            <a:pPr>
              <a:defRPr/>
            </a:pPr>
            <a:fld id="{9AB25B13-CA0E-45BF-8372-28D7B7FD87FB}" type="slidenum">
              <a:rPr lang="ja-JP" altLang="en-US" smtClean="0"/>
              <a:pPr>
                <a:defRPr/>
              </a:pPr>
              <a:t>14</a:t>
            </a:fld>
            <a:endParaRPr lang="ja-JP" altLang="en-US"/>
          </a:p>
        </p:txBody>
      </p:sp>
      <p:sp>
        <p:nvSpPr>
          <p:cNvPr id="5" name="コンテンツ プレースホルダー 1">
            <a:extLst>
              <a:ext uri="{FF2B5EF4-FFF2-40B4-BE49-F238E27FC236}">
                <a16:creationId xmlns:a16="http://schemas.microsoft.com/office/drawing/2014/main" id="{C2631AD0-5530-D2A7-9F01-B06DB13E82FB}"/>
              </a:ext>
            </a:extLst>
          </p:cNvPr>
          <p:cNvSpPr txBox="1">
            <a:spLocks/>
          </p:cNvSpPr>
          <p:nvPr/>
        </p:nvSpPr>
        <p:spPr bwMode="auto">
          <a:xfrm>
            <a:off x="179512" y="620713"/>
            <a:ext cx="8784976" cy="51053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Blip>
                <a:blip r:embed="rId2"/>
              </a:buBlip>
              <a:defRPr kumimoji="1" sz="2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itchFamily="2" charset="2"/>
              <a:buChar char="Ø"/>
              <a:defRPr kumimoji="1" sz="2000" kern="1200">
                <a:solidFill>
                  <a:schemeClr val="tx1"/>
                </a:solidFill>
                <a:latin typeface="+mn-lt"/>
                <a:ea typeface="+mn-ea"/>
                <a:cs typeface="+mn-cs"/>
              </a:defRPr>
            </a:lvl2pPr>
            <a:lvl3pPr marL="1200150" indent="-285750" algn="l" rtl="0" eaLnBrk="0" fontAlgn="base" hangingPunct="0">
              <a:spcBef>
                <a:spcPct val="20000"/>
              </a:spcBef>
              <a:spcAft>
                <a:spcPct val="0"/>
              </a:spcAft>
              <a:buFont typeface="Wingdings" pitchFamily="2" charset="2"/>
              <a:buChar char="ü"/>
              <a:defRPr kumimoji="1"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r>
              <a:rPr lang="ja-JP" altLang="en-US" sz="2000" dirty="0"/>
              <a:t>品種情報の掲載</a:t>
            </a:r>
          </a:p>
          <a:p>
            <a:pPr lvl="1"/>
            <a:r>
              <a:rPr lang="ja-JP" altLang="en-US" sz="1800" b="0" dirty="0"/>
              <a:t>包装や</a:t>
            </a:r>
            <a:r>
              <a:rPr lang="en-US" altLang="ja-JP" sz="1800" b="0" dirty="0"/>
              <a:t>Web</a:t>
            </a:r>
            <a:r>
              <a:rPr lang="ja-JP" altLang="en-US" sz="1800" b="0" dirty="0"/>
              <a:t>サイトなどにお米の品種情報を掲載することで消費者に知ってもらうことができる。</a:t>
            </a:r>
            <a:br>
              <a:rPr lang="en-US" altLang="ja-JP" sz="1800" b="0" dirty="0"/>
            </a:br>
            <a:r>
              <a:rPr lang="ja-JP" altLang="en-US" sz="1800" b="0" dirty="0"/>
              <a:t>品種情報には、生産地や栽培方法、食味特性などを記載することで、消費者が自分に合ったお米を選びやすくなる。</a:t>
            </a:r>
          </a:p>
          <a:p>
            <a:r>
              <a:rPr lang="ja-JP" altLang="en-US" sz="2000" dirty="0"/>
              <a:t>食べ比べイベントの開催</a:t>
            </a:r>
          </a:p>
          <a:p>
            <a:pPr lvl="1"/>
            <a:r>
              <a:rPr lang="ja-JP" altLang="en-US" sz="1800" b="0" dirty="0"/>
              <a:t>お米の品種毎の特徴を実際に味わってもらうために、食べ比べイベントを開催することができる。</a:t>
            </a:r>
            <a:br>
              <a:rPr lang="en-US" altLang="ja-JP" sz="1800" b="0" dirty="0"/>
            </a:br>
            <a:r>
              <a:rPr lang="ja-JP" altLang="en-US" sz="1800" b="0" dirty="0"/>
              <a:t>イベントでは、複数の品種のお米を用意して、消費者が自分の好みや気に入った味わいを見つけられるようにすることが大切。</a:t>
            </a:r>
          </a:p>
          <a:p>
            <a:r>
              <a:rPr lang="ja-JP" altLang="en-US" sz="2000" dirty="0"/>
              <a:t>食べ方の提案</a:t>
            </a:r>
          </a:p>
          <a:p>
            <a:pPr lvl="1"/>
            <a:r>
              <a:rPr lang="ja-JP" altLang="en-US" sz="1800" b="0" dirty="0"/>
              <a:t>お米の品種によって、最適な調理法や食べ方が異なる場合がある。</a:t>
            </a:r>
            <a:br>
              <a:rPr lang="en-US" altLang="ja-JP" sz="1800" b="0" dirty="0"/>
            </a:br>
            <a:r>
              <a:rPr lang="ja-JP" altLang="en-US" sz="1800" b="0" dirty="0"/>
              <a:t>例えば、ある品種はおにぎりにすると美味しい、ある品種はお茶漬けにすると美味しいなど、品種ごとに適した食べ方を提案することで、消費者にお米の魅力を伝えることができる。</a:t>
            </a:r>
          </a:p>
          <a:p>
            <a:r>
              <a:rPr lang="ja-JP" altLang="en-US" sz="2000" dirty="0"/>
              <a:t>オンラインショップのレビュー</a:t>
            </a:r>
          </a:p>
          <a:p>
            <a:pPr lvl="1"/>
            <a:r>
              <a:rPr lang="ja-JP" altLang="en-US" sz="1800" b="0" dirty="0"/>
              <a:t>オンラインショップでは、消費者が購入したお米に対するレビューが投稿されることがある。</a:t>
            </a:r>
            <a:br>
              <a:rPr lang="en-US" altLang="ja-JP" sz="1800" b="0" dirty="0"/>
            </a:br>
            <a:r>
              <a:rPr lang="ja-JP" altLang="en-US" sz="1800" b="0" dirty="0"/>
              <a:t>レビューを読むことで、実際にその品種のお米を食べた人の意見を知ることができる。また、オンラインショップでは、お米の品種情報を掲載することも可能。</a:t>
            </a:r>
          </a:p>
        </p:txBody>
      </p:sp>
    </p:spTree>
    <p:extLst>
      <p:ext uri="{BB962C8B-B14F-4D97-AF65-F5344CB8AC3E}">
        <p14:creationId xmlns:p14="http://schemas.microsoft.com/office/powerpoint/2010/main" val="39545943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369D6455-0114-478A-8693-F7750DC42E4D}"/>
              </a:ext>
            </a:extLst>
          </p:cNvPr>
          <p:cNvSpPr>
            <a:spLocks noGrp="1"/>
          </p:cNvSpPr>
          <p:nvPr>
            <p:ph type="sldNum" sz="quarter" idx="12"/>
          </p:nvPr>
        </p:nvSpPr>
        <p:spPr/>
        <p:txBody>
          <a:bodyPr/>
          <a:lstStyle/>
          <a:p>
            <a:pPr>
              <a:defRPr/>
            </a:pPr>
            <a:fld id="{A513CBF3-5BED-440B-A44C-C5FDF0422B43}" type="slidenum">
              <a:rPr lang="ja-JP" altLang="en-US" smtClean="0"/>
              <a:pPr>
                <a:defRPr/>
              </a:pPr>
              <a:t>15</a:t>
            </a:fld>
            <a:endParaRPr lang="ja-JP" altLang="en-US"/>
          </a:p>
        </p:txBody>
      </p:sp>
      <p:sp>
        <p:nvSpPr>
          <p:cNvPr id="3" name="Rectangle 4">
            <a:extLst>
              <a:ext uri="{FF2B5EF4-FFF2-40B4-BE49-F238E27FC236}">
                <a16:creationId xmlns:a16="http://schemas.microsoft.com/office/drawing/2014/main" id="{40DBEEAF-4279-4691-A077-8A82409DD7C9}"/>
              </a:ext>
            </a:extLst>
          </p:cNvPr>
          <p:cNvSpPr txBox="1">
            <a:spLocks noChangeArrowheads="1"/>
          </p:cNvSpPr>
          <p:nvPr/>
        </p:nvSpPr>
        <p:spPr>
          <a:xfrm>
            <a:off x="185248" y="724916"/>
            <a:ext cx="8856663" cy="5872436"/>
          </a:xfrm>
          <a:prstGeom prst="rect">
            <a:avLst/>
          </a:prstGeom>
        </p:spPr>
        <p:txBody>
          <a:bodyPr/>
          <a:lstStyle>
            <a:lvl1pPr marL="342900" indent="-342900" algn="l" rtl="0" eaLnBrk="0" fontAlgn="base" hangingPunct="0">
              <a:spcBef>
                <a:spcPct val="20000"/>
              </a:spcBef>
              <a:spcAft>
                <a:spcPct val="0"/>
              </a:spcAft>
              <a:buBlip>
                <a:blip r:embed="rId2"/>
              </a:buBlip>
              <a:defRPr kumimoji="1" sz="2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itchFamily="2" charset="2"/>
              <a:buChar char="Ø"/>
              <a:defRPr kumimoji="1" sz="2000" kern="1200">
                <a:solidFill>
                  <a:schemeClr val="tx1"/>
                </a:solidFill>
                <a:latin typeface="+mn-lt"/>
                <a:ea typeface="+mn-ea"/>
                <a:cs typeface="+mn-cs"/>
              </a:defRPr>
            </a:lvl2pPr>
            <a:lvl3pPr marL="1200150" indent="-285750" algn="l" rtl="0" eaLnBrk="0" fontAlgn="base" hangingPunct="0">
              <a:spcBef>
                <a:spcPct val="20000"/>
              </a:spcBef>
              <a:spcAft>
                <a:spcPct val="0"/>
              </a:spcAft>
              <a:buFont typeface="Wingdings" pitchFamily="2" charset="2"/>
              <a:buChar char="ü"/>
              <a:defRPr kumimoji="1"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eaLnBrk="1" hangingPunct="1"/>
            <a:r>
              <a:rPr lang="ja-JP" altLang="en-US" b="0" kern="0" dirty="0"/>
              <a:t>お米の味にこだわる消費者は多い。</a:t>
            </a:r>
            <a:endParaRPr lang="en-US" altLang="ja-JP" b="0" kern="0" dirty="0"/>
          </a:p>
          <a:p>
            <a:pPr eaLnBrk="1" hangingPunct="1"/>
            <a:r>
              <a:rPr lang="ja-JP" altLang="en-US" b="0" kern="0" dirty="0"/>
              <a:t>食味は、産地や品種銘柄よりも重視される傾向にある。</a:t>
            </a:r>
            <a:endParaRPr lang="en-US" altLang="ja-JP" b="0" kern="0" dirty="0"/>
          </a:p>
          <a:p>
            <a:pPr eaLnBrk="1" hangingPunct="1"/>
            <a:r>
              <a:rPr lang="ja-JP" altLang="en-US" b="0" kern="0" dirty="0"/>
              <a:t>お米の味は、甘さ・粘り気と硬さで評価される傾向にあり、この</a:t>
            </a:r>
            <a:r>
              <a:rPr lang="en-US" altLang="ja-JP" b="0" kern="0" dirty="0"/>
              <a:t>2</a:t>
            </a:r>
            <a:r>
              <a:rPr lang="ja-JP" altLang="en-US" b="0" kern="0" dirty="0"/>
              <a:t>つの軸で検討すると特徴を表現することができる。</a:t>
            </a:r>
            <a:endParaRPr lang="en-US" altLang="ja-JP" b="0" kern="0" dirty="0"/>
          </a:p>
          <a:p>
            <a:pPr eaLnBrk="1" hangingPunct="1"/>
            <a:r>
              <a:rPr lang="ja-JP" altLang="en-US" b="0" kern="0" dirty="0"/>
              <a:t>消費者が自分の好みに合わせた米を選ぶことができる販売方法を考えていきたい。</a:t>
            </a:r>
            <a:endParaRPr lang="en-US" altLang="ja-JP" b="0" kern="0" dirty="0"/>
          </a:p>
          <a:p>
            <a:pPr eaLnBrk="1" hangingPunct="1"/>
            <a:endParaRPr lang="en-US" altLang="ja-JP" b="0" dirty="0"/>
          </a:p>
        </p:txBody>
      </p:sp>
      <p:sp>
        <p:nvSpPr>
          <p:cNvPr id="4" name="タイトル 1">
            <a:extLst>
              <a:ext uri="{FF2B5EF4-FFF2-40B4-BE49-F238E27FC236}">
                <a16:creationId xmlns:a16="http://schemas.microsoft.com/office/drawing/2014/main" id="{C82AE2C8-F70F-418C-B76B-5663C6923421}"/>
              </a:ext>
            </a:extLst>
          </p:cNvPr>
          <p:cNvSpPr txBox="1">
            <a:spLocks/>
          </p:cNvSpPr>
          <p:nvPr/>
        </p:nvSpPr>
        <p:spPr>
          <a:xfrm>
            <a:off x="138672" y="49118"/>
            <a:ext cx="8570295" cy="490538"/>
          </a:xfrm>
          <a:prstGeom prst="rect">
            <a:avLst/>
          </a:prstGeom>
        </p:spPr>
        <p:txBody>
          <a:bodyPr/>
          <a:lstStyle>
            <a:lvl1pPr algn="l" rtl="0" fontAlgn="base">
              <a:spcBef>
                <a:spcPct val="0"/>
              </a:spcBef>
              <a:spcAft>
                <a:spcPct val="0"/>
              </a:spcAft>
              <a:defRPr kumimoji="1" sz="2400">
                <a:solidFill>
                  <a:schemeClr val="tx2"/>
                </a:solidFill>
                <a:latin typeface="+mj-lt"/>
                <a:ea typeface="+mj-ea"/>
                <a:cs typeface="+mj-cs"/>
              </a:defRPr>
            </a:lvl1pPr>
            <a:lvl2pPr algn="l" rtl="0" fontAlgn="base">
              <a:spcBef>
                <a:spcPct val="0"/>
              </a:spcBef>
              <a:spcAft>
                <a:spcPct val="0"/>
              </a:spcAft>
              <a:defRPr kumimoji="1" sz="2400">
                <a:solidFill>
                  <a:schemeClr val="tx2"/>
                </a:solidFill>
                <a:latin typeface="Arial" charset="0"/>
                <a:ea typeface="ＭＳ Ｐゴシック" pitchFamily="50" charset="-128"/>
              </a:defRPr>
            </a:lvl2pPr>
            <a:lvl3pPr algn="l" rtl="0" fontAlgn="base">
              <a:spcBef>
                <a:spcPct val="0"/>
              </a:spcBef>
              <a:spcAft>
                <a:spcPct val="0"/>
              </a:spcAft>
              <a:defRPr kumimoji="1" sz="2400">
                <a:solidFill>
                  <a:schemeClr val="tx2"/>
                </a:solidFill>
                <a:latin typeface="Arial" charset="0"/>
                <a:ea typeface="ＭＳ Ｐゴシック" pitchFamily="50" charset="-128"/>
              </a:defRPr>
            </a:lvl3pPr>
            <a:lvl4pPr algn="l" rtl="0" fontAlgn="base">
              <a:spcBef>
                <a:spcPct val="0"/>
              </a:spcBef>
              <a:spcAft>
                <a:spcPct val="0"/>
              </a:spcAft>
              <a:defRPr kumimoji="1" sz="2400">
                <a:solidFill>
                  <a:schemeClr val="tx2"/>
                </a:solidFill>
                <a:latin typeface="Arial" charset="0"/>
                <a:ea typeface="ＭＳ Ｐゴシック" pitchFamily="50" charset="-128"/>
              </a:defRPr>
            </a:lvl4pPr>
            <a:lvl5pPr algn="l" rtl="0" fontAlgn="base">
              <a:spcBef>
                <a:spcPct val="0"/>
              </a:spcBef>
              <a:spcAft>
                <a:spcPct val="0"/>
              </a:spcAft>
              <a:defRPr kumimoji="1" sz="2400">
                <a:solidFill>
                  <a:schemeClr val="tx2"/>
                </a:solidFill>
                <a:latin typeface="Arial" charset="0"/>
                <a:ea typeface="ＭＳ Ｐゴシック" pitchFamily="50" charset="-128"/>
              </a:defRPr>
            </a:lvl5pPr>
            <a:lvl6pPr marL="457200" algn="l" rtl="0" fontAlgn="base">
              <a:spcBef>
                <a:spcPct val="0"/>
              </a:spcBef>
              <a:spcAft>
                <a:spcPct val="0"/>
              </a:spcAft>
              <a:defRPr kumimoji="1" sz="2400">
                <a:solidFill>
                  <a:schemeClr val="tx2"/>
                </a:solidFill>
                <a:latin typeface="Arial" charset="0"/>
                <a:ea typeface="ＭＳ Ｐゴシック" pitchFamily="50" charset="-128"/>
              </a:defRPr>
            </a:lvl6pPr>
            <a:lvl7pPr marL="914400" algn="l" rtl="0" fontAlgn="base">
              <a:spcBef>
                <a:spcPct val="0"/>
              </a:spcBef>
              <a:spcAft>
                <a:spcPct val="0"/>
              </a:spcAft>
              <a:defRPr kumimoji="1" sz="2400">
                <a:solidFill>
                  <a:schemeClr val="tx2"/>
                </a:solidFill>
                <a:latin typeface="Arial" charset="0"/>
                <a:ea typeface="ＭＳ Ｐゴシック" pitchFamily="50" charset="-128"/>
              </a:defRPr>
            </a:lvl7pPr>
            <a:lvl8pPr marL="1371600" algn="l" rtl="0" fontAlgn="base">
              <a:spcBef>
                <a:spcPct val="0"/>
              </a:spcBef>
              <a:spcAft>
                <a:spcPct val="0"/>
              </a:spcAft>
              <a:defRPr kumimoji="1" sz="2400">
                <a:solidFill>
                  <a:schemeClr val="tx2"/>
                </a:solidFill>
                <a:latin typeface="Arial" charset="0"/>
                <a:ea typeface="ＭＳ Ｐゴシック" pitchFamily="50" charset="-128"/>
              </a:defRPr>
            </a:lvl8pPr>
            <a:lvl9pPr marL="1828800" algn="l" rtl="0" fontAlgn="base">
              <a:spcBef>
                <a:spcPct val="0"/>
              </a:spcBef>
              <a:spcAft>
                <a:spcPct val="0"/>
              </a:spcAft>
              <a:defRPr kumimoji="1" sz="2400">
                <a:solidFill>
                  <a:schemeClr val="tx2"/>
                </a:solidFill>
                <a:latin typeface="Arial" charset="0"/>
                <a:ea typeface="ＭＳ Ｐゴシック" pitchFamily="50" charset="-128"/>
              </a:defRPr>
            </a:lvl9pPr>
          </a:lstStyle>
          <a:p>
            <a:pPr>
              <a:buClrTx/>
            </a:pPr>
            <a:r>
              <a:rPr lang="ja-JP" altLang="en-US" b="0" kern="0" dirty="0">
                <a:solidFill>
                  <a:schemeClr val="tx1"/>
                </a:solidFill>
              </a:rPr>
              <a:t>まとめ</a:t>
            </a:r>
          </a:p>
        </p:txBody>
      </p:sp>
    </p:spTree>
    <p:extLst>
      <p:ext uri="{BB962C8B-B14F-4D97-AF65-F5344CB8AC3E}">
        <p14:creationId xmlns:p14="http://schemas.microsoft.com/office/powerpoint/2010/main" val="3779638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C5C7E4F-912A-4F7E-0A1E-5CABECE8C3DF}"/>
              </a:ext>
            </a:extLst>
          </p:cNvPr>
          <p:cNvSpPr>
            <a:spLocks noGrp="1"/>
          </p:cNvSpPr>
          <p:nvPr>
            <p:ph type="title"/>
          </p:nvPr>
        </p:nvSpPr>
        <p:spPr/>
        <p:txBody>
          <a:bodyPr/>
          <a:lstStyle/>
          <a:p>
            <a:r>
              <a:rPr kumimoji="1" lang="ja-JP" altLang="en-US" dirty="0"/>
              <a:t>需給バランスは崩れていた＝コメ不足</a:t>
            </a:r>
          </a:p>
        </p:txBody>
      </p:sp>
      <p:sp>
        <p:nvSpPr>
          <p:cNvPr id="3" name="スライド番号プレースホルダー 2">
            <a:extLst>
              <a:ext uri="{FF2B5EF4-FFF2-40B4-BE49-F238E27FC236}">
                <a16:creationId xmlns:a16="http://schemas.microsoft.com/office/drawing/2014/main" id="{558C8147-B114-4986-CE98-A0C3890DE08D}"/>
              </a:ext>
            </a:extLst>
          </p:cNvPr>
          <p:cNvSpPr>
            <a:spLocks noGrp="1"/>
          </p:cNvSpPr>
          <p:nvPr>
            <p:ph type="sldNum" sz="quarter" idx="12"/>
          </p:nvPr>
        </p:nvSpPr>
        <p:spPr/>
        <p:txBody>
          <a:bodyPr/>
          <a:lstStyle/>
          <a:p>
            <a:pPr>
              <a:defRPr/>
            </a:pPr>
            <a:fld id="{969C9609-B533-443F-8038-96055B5FC43F}" type="slidenum">
              <a:rPr lang="ja-JP" altLang="en-US" smtClean="0"/>
              <a:pPr>
                <a:defRPr/>
              </a:pPr>
              <a:t>2</a:t>
            </a:fld>
            <a:endParaRPr lang="ja-JP" altLang="en-US"/>
          </a:p>
        </p:txBody>
      </p:sp>
      <p:pic>
        <p:nvPicPr>
          <p:cNvPr id="5" name="図 4">
            <a:extLst>
              <a:ext uri="{FF2B5EF4-FFF2-40B4-BE49-F238E27FC236}">
                <a16:creationId xmlns:a16="http://schemas.microsoft.com/office/drawing/2014/main" id="{C603E466-C194-BD16-A799-B9408EC057A5}"/>
              </a:ext>
            </a:extLst>
          </p:cNvPr>
          <p:cNvPicPr>
            <a:picLocks noChangeAspect="1"/>
          </p:cNvPicPr>
          <p:nvPr/>
        </p:nvPicPr>
        <p:blipFill>
          <a:blip r:embed="rId2"/>
          <a:stretch>
            <a:fillRect/>
          </a:stretch>
        </p:blipFill>
        <p:spPr>
          <a:xfrm>
            <a:off x="251520" y="2076632"/>
            <a:ext cx="7056784" cy="3708183"/>
          </a:xfrm>
          <a:prstGeom prst="rect">
            <a:avLst/>
          </a:prstGeom>
        </p:spPr>
      </p:pic>
      <p:cxnSp>
        <p:nvCxnSpPr>
          <p:cNvPr id="7" name="直線コネクタ 6">
            <a:extLst>
              <a:ext uri="{FF2B5EF4-FFF2-40B4-BE49-F238E27FC236}">
                <a16:creationId xmlns:a16="http://schemas.microsoft.com/office/drawing/2014/main" id="{81C1174A-7963-96CB-13CD-6675EE8DDDDB}"/>
              </a:ext>
            </a:extLst>
          </p:cNvPr>
          <p:cNvCxnSpPr>
            <a:cxnSpLocks/>
          </p:cNvCxnSpPr>
          <p:nvPr/>
        </p:nvCxnSpPr>
        <p:spPr>
          <a:xfrm>
            <a:off x="5724128" y="3642692"/>
            <a:ext cx="936104" cy="72008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sp>
        <p:nvSpPr>
          <p:cNvPr id="10" name="正方形/長方形 9">
            <a:extLst>
              <a:ext uri="{FF2B5EF4-FFF2-40B4-BE49-F238E27FC236}">
                <a16:creationId xmlns:a16="http://schemas.microsoft.com/office/drawing/2014/main" id="{ABC7BC29-12D8-3589-671E-4E19DA4AFCCA}"/>
              </a:ext>
            </a:extLst>
          </p:cNvPr>
          <p:cNvSpPr/>
          <p:nvPr/>
        </p:nvSpPr>
        <p:spPr>
          <a:xfrm>
            <a:off x="6660232" y="4362772"/>
            <a:ext cx="72008" cy="7200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C3605DDC-4FD4-11CF-05B9-361F23CF50D4}"/>
              </a:ext>
            </a:extLst>
          </p:cNvPr>
          <p:cNvSpPr txBox="1"/>
          <p:nvPr/>
        </p:nvSpPr>
        <p:spPr>
          <a:xfrm>
            <a:off x="6372200" y="4442742"/>
            <a:ext cx="1296144" cy="369332"/>
          </a:xfrm>
          <a:prstGeom prst="rect">
            <a:avLst/>
          </a:prstGeom>
          <a:noFill/>
        </p:spPr>
        <p:txBody>
          <a:bodyPr wrap="square" rtlCol="0">
            <a:spAutoFit/>
          </a:bodyPr>
          <a:lstStyle/>
          <a:p>
            <a:r>
              <a:rPr kumimoji="1" lang="en-US" altLang="ja-JP" dirty="0">
                <a:solidFill>
                  <a:srgbClr val="0070C0"/>
                </a:solidFill>
              </a:rPr>
              <a:t>674</a:t>
            </a:r>
            <a:r>
              <a:rPr kumimoji="1" lang="ja-JP" altLang="en-US" dirty="0">
                <a:solidFill>
                  <a:srgbClr val="0070C0"/>
                </a:solidFill>
              </a:rPr>
              <a:t>（予測）</a:t>
            </a:r>
          </a:p>
        </p:txBody>
      </p:sp>
      <p:sp>
        <p:nvSpPr>
          <p:cNvPr id="15" name="正方形/長方形 14">
            <a:extLst>
              <a:ext uri="{FF2B5EF4-FFF2-40B4-BE49-F238E27FC236}">
                <a16:creationId xmlns:a16="http://schemas.microsoft.com/office/drawing/2014/main" id="{699F8DDB-7B4E-A9B1-C817-BAF6779EFDA5}"/>
              </a:ext>
            </a:extLst>
          </p:cNvPr>
          <p:cNvSpPr/>
          <p:nvPr/>
        </p:nvSpPr>
        <p:spPr>
          <a:xfrm>
            <a:off x="6624228" y="3516792"/>
            <a:ext cx="191838" cy="254057"/>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a:t>
            </a:r>
          </a:p>
        </p:txBody>
      </p:sp>
      <p:sp>
        <p:nvSpPr>
          <p:cNvPr id="16" name="吹き出し: 四角形 15">
            <a:extLst>
              <a:ext uri="{FF2B5EF4-FFF2-40B4-BE49-F238E27FC236}">
                <a16:creationId xmlns:a16="http://schemas.microsoft.com/office/drawing/2014/main" id="{465987D3-9DCD-BC53-9C3F-8685C395A2A1}"/>
              </a:ext>
            </a:extLst>
          </p:cNvPr>
          <p:cNvSpPr/>
          <p:nvPr/>
        </p:nvSpPr>
        <p:spPr>
          <a:xfrm>
            <a:off x="6297369" y="2150081"/>
            <a:ext cx="2625240" cy="1107808"/>
          </a:xfrm>
          <a:prstGeom prst="wedgeRectCallout">
            <a:avLst>
              <a:gd name="adj1" fmla="val -32947"/>
              <a:gd name="adj2" fmla="val 75739"/>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200" dirty="0">
                <a:solidFill>
                  <a:schemeClr val="tx1"/>
                </a:solidFill>
              </a:rPr>
              <a:t>インバウンド、万博</a:t>
            </a:r>
            <a:r>
              <a:rPr kumimoji="1" lang="en-US" altLang="ja-JP" sz="1200" dirty="0">
                <a:solidFill>
                  <a:schemeClr val="tx1"/>
                </a:solidFill>
              </a:rPr>
              <a:t>…</a:t>
            </a:r>
          </a:p>
          <a:p>
            <a:r>
              <a:rPr lang="en-US" altLang="ja-JP" sz="1200" dirty="0">
                <a:solidFill>
                  <a:schemeClr val="tx1"/>
                </a:solidFill>
              </a:rPr>
              <a:t>30</a:t>
            </a:r>
            <a:r>
              <a:rPr lang="ja-JP" altLang="en-US" sz="1200" dirty="0">
                <a:solidFill>
                  <a:schemeClr val="tx1"/>
                </a:solidFill>
              </a:rPr>
              <a:t>万トンも減ったのか？</a:t>
            </a:r>
            <a:endParaRPr lang="en-US" altLang="ja-JP" sz="1200" dirty="0">
              <a:solidFill>
                <a:schemeClr val="tx1"/>
              </a:solidFill>
            </a:endParaRPr>
          </a:p>
          <a:p>
            <a:endParaRPr lang="en-US" altLang="ja-JP" sz="1200" dirty="0">
              <a:solidFill>
                <a:schemeClr val="tx1"/>
              </a:solidFill>
            </a:endParaRPr>
          </a:p>
          <a:p>
            <a:r>
              <a:rPr kumimoji="1" lang="ja-JP" altLang="en-US" sz="1200" dirty="0">
                <a:solidFill>
                  <a:schemeClr val="tx1"/>
                </a:solidFill>
              </a:rPr>
              <a:t>本当の需要は</a:t>
            </a:r>
            <a:endParaRPr kumimoji="1" lang="en-US" altLang="ja-JP" sz="1200" dirty="0">
              <a:solidFill>
                <a:schemeClr val="tx1"/>
              </a:solidFill>
            </a:endParaRPr>
          </a:p>
          <a:p>
            <a:r>
              <a:rPr lang="en-US" altLang="ja-JP" dirty="0">
                <a:solidFill>
                  <a:schemeClr val="tx2"/>
                </a:solidFill>
              </a:rPr>
              <a:t>700</a:t>
            </a:r>
            <a:r>
              <a:rPr lang="ja-JP" altLang="en-US" dirty="0">
                <a:solidFill>
                  <a:schemeClr val="tx2"/>
                </a:solidFill>
              </a:rPr>
              <a:t>万トン以上</a:t>
            </a:r>
            <a:r>
              <a:rPr lang="ja-JP" altLang="en-US" sz="1200" dirty="0">
                <a:solidFill>
                  <a:schemeClr val="tx1"/>
                </a:solidFill>
              </a:rPr>
              <a:t>あるのでは？</a:t>
            </a:r>
            <a:endParaRPr kumimoji="1" lang="ja-JP" altLang="en-US" sz="1200" dirty="0">
              <a:solidFill>
                <a:schemeClr val="tx1"/>
              </a:solidFill>
            </a:endParaRPr>
          </a:p>
        </p:txBody>
      </p:sp>
      <p:cxnSp>
        <p:nvCxnSpPr>
          <p:cNvPr id="18" name="直線矢印コネクタ 17">
            <a:extLst>
              <a:ext uri="{FF2B5EF4-FFF2-40B4-BE49-F238E27FC236}">
                <a16:creationId xmlns:a16="http://schemas.microsoft.com/office/drawing/2014/main" id="{0C26D913-ECAA-5ABD-E28D-7632E7D840D3}"/>
              </a:ext>
            </a:extLst>
          </p:cNvPr>
          <p:cNvCxnSpPr/>
          <p:nvPr/>
        </p:nvCxnSpPr>
        <p:spPr>
          <a:xfrm>
            <a:off x="5724128" y="3642692"/>
            <a:ext cx="900100" cy="0"/>
          </a:xfrm>
          <a:prstGeom prst="straightConnector1">
            <a:avLst/>
          </a:prstGeom>
          <a:ln>
            <a:prstDash val="sysDash"/>
            <a:tailEnd type="triangle"/>
          </a:ln>
        </p:spPr>
        <p:style>
          <a:lnRef idx="1">
            <a:schemeClr val="accent2"/>
          </a:lnRef>
          <a:fillRef idx="0">
            <a:schemeClr val="accent2"/>
          </a:fillRef>
          <a:effectRef idx="0">
            <a:schemeClr val="accent2"/>
          </a:effectRef>
          <a:fontRef idx="minor">
            <a:schemeClr val="tx1"/>
          </a:fontRef>
        </p:style>
      </p:cxnSp>
      <p:sp>
        <p:nvSpPr>
          <p:cNvPr id="19" name="右中かっこ 18">
            <a:extLst>
              <a:ext uri="{FF2B5EF4-FFF2-40B4-BE49-F238E27FC236}">
                <a16:creationId xmlns:a16="http://schemas.microsoft.com/office/drawing/2014/main" id="{640C2894-92FE-16FC-4390-9AFFE37CA73F}"/>
              </a:ext>
            </a:extLst>
          </p:cNvPr>
          <p:cNvSpPr/>
          <p:nvPr/>
        </p:nvSpPr>
        <p:spPr>
          <a:xfrm>
            <a:off x="7020272" y="3642692"/>
            <a:ext cx="288032" cy="792088"/>
          </a:xfrm>
          <a:prstGeom prst="rightBrace">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6FA07E26-E66D-7C30-90BF-0A69CB6E2F54}"/>
              </a:ext>
            </a:extLst>
          </p:cNvPr>
          <p:cNvSpPr txBox="1"/>
          <p:nvPr/>
        </p:nvSpPr>
        <p:spPr>
          <a:xfrm>
            <a:off x="7308304" y="3824743"/>
            <a:ext cx="1703878" cy="754053"/>
          </a:xfrm>
          <a:prstGeom prst="rect">
            <a:avLst/>
          </a:prstGeom>
          <a:noFill/>
        </p:spPr>
        <p:txBody>
          <a:bodyPr wrap="square" rtlCol="0">
            <a:spAutoFit/>
          </a:bodyPr>
          <a:lstStyle/>
          <a:p>
            <a:r>
              <a:rPr kumimoji="1" lang="en-US" altLang="ja-JP" sz="1600" dirty="0">
                <a:solidFill>
                  <a:srgbClr val="FF0000"/>
                </a:solidFill>
              </a:rPr>
              <a:t>30</a:t>
            </a:r>
            <a:r>
              <a:rPr kumimoji="1" lang="ja-JP" altLang="en-US" sz="1600" dirty="0">
                <a:solidFill>
                  <a:srgbClr val="FF0000"/>
                </a:solidFill>
              </a:rPr>
              <a:t>万トン足りない</a:t>
            </a:r>
            <a:endParaRPr kumimoji="1" lang="en-US" altLang="ja-JP" sz="1600" dirty="0">
              <a:solidFill>
                <a:srgbClr val="FF0000"/>
              </a:solidFill>
            </a:endParaRPr>
          </a:p>
          <a:p>
            <a:r>
              <a:rPr lang="ja-JP" altLang="en-US" sz="1100" dirty="0">
                <a:solidFill>
                  <a:srgbClr val="FF0000"/>
                </a:solidFill>
              </a:rPr>
              <a:t>民間在庫を考えない場合</a:t>
            </a:r>
            <a:endParaRPr lang="en-US" altLang="ja-JP" sz="1100" dirty="0">
              <a:solidFill>
                <a:srgbClr val="FF0000"/>
              </a:solidFill>
            </a:endParaRPr>
          </a:p>
          <a:p>
            <a:endParaRPr kumimoji="1" lang="ja-JP" altLang="en-US" sz="1600" dirty="0">
              <a:solidFill>
                <a:srgbClr val="FF0000"/>
              </a:solidFill>
            </a:endParaRPr>
          </a:p>
        </p:txBody>
      </p:sp>
      <p:sp>
        <p:nvSpPr>
          <p:cNvPr id="21" name="楕円 20">
            <a:extLst>
              <a:ext uri="{FF2B5EF4-FFF2-40B4-BE49-F238E27FC236}">
                <a16:creationId xmlns:a16="http://schemas.microsoft.com/office/drawing/2014/main" id="{3C599A52-52F7-5D0E-ED97-A3EC8CCD9119}"/>
              </a:ext>
            </a:extLst>
          </p:cNvPr>
          <p:cNvSpPr/>
          <p:nvPr/>
        </p:nvSpPr>
        <p:spPr>
          <a:xfrm>
            <a:off x="6648414" y="4146748"/>
            <a:ext cx="504056" cy="231948"/>
          </a:xfrm>
          <a:prstGeom prst="ellipse">
            <a:avLst/>
          </a:prstGeom>
          <a:noFill/>
          <a:ln>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4" name="直線矢印コネクタ 23">
            <a:extLst>
              <a:ext uri="{FF2B5EF4-FFF2-40B4-BE49-F238E27FC236}">
                <a16:creationId xmlns:a16="http://schemas.microsoft.com/office/drawing/2014/main" id="{0C4CCC5F-CF45-EA69-A0D3-4737A47BFC49}"/>
              </a:ext>
            </a:extLst>
          </p:cNvPr>
          <p:cNvCxnSpPr>
            <a:cxnSpLocks/>
          </p:cNvCxnSpPr>
          <p:nvPr/>
        </p:nvCxnSpPr>
        <p:spPr>
          <a:xfrm flipH="1">
            <a:off x="5304576" y="4362772"/>
            <a:ext cx="1319652" cy="1604508"/>
          </a:xfrm>
          <a:prstGeom prst="straightConnector1">
            <a:avLst/>
          </a:prstGeom>
          <a:ln w="38100">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5" name="テキスト ボックス 24">
            <a:extLst>
              <a:ext uri="{FF2B5EF4-FFF2-40B4-BE49-F238E27FC236}">
                <a16:creationId xmlns:a16="http://schemas.microsoft.com/office/drawing/2014/main" id="{8C10EB8A-BABD-E77A-1B85-DC3C0668F080}"/>
              </a:ext>
            </a:extLst>
          </p:cNvPr>
          <p:cNvSpPr txBox="1"/>
          <p:nvPr/>
        </p:nvSpPr>
        <p:spPr>
          <a:xfrm>
            <a:off x="420223" y="5756483"/>
            <a:ext cx="8112590" cy="984885"/>
          </a:xfrm>
          <a:prstGeom prst="rect">
            <a:avLst/>
          </a:prstGeom>
          <a:noFill/>
        </p:spPr>
        <p:txBody>
          <a:bodyPr wrap="square" rtlCol="0">
            <a:spAutoFit/>
          </a:bodyPr>
          <a:lstStyle/>
          <a:p>
            <a:r>
              <a:rPr kumimoji="1" lang="en-US" altLang="ja-JP" dirty="0"/>
              <a:t>1.70</a:t>
            </a:r>
            <a:r>
              <a:rPr kumimoji="1" lang="ja-JP" altLang="en-US" dirty="0"/>
              <a:t>㎜のふるい目の収穫量</a:t>
            </a:r>
            <a:r>
              <a:rPr kumimoji="1" lang="en-US" altLang="ja-JP" dirty="0"/>
              <a:t>540kg</a:t>
            </a:r>
            <a:r>
              <a:rPr kumimoji="1" lang="ja-JP" altLang="en-US" dirty="0"/>
              <a:t>／</a:t>
            </a:r>
            <a:r>
              <a:rPr kumimoji="1" lang="en-US" altLang="ja-JP" dirty="0"/>
              <a:t>10a</a:t>
            </a:r>
            <a:r>
              <a:rPr kumimoji="1" lang="ja-JP" altLang="en-US" dirty="0"/>
              <a:t>の数字</a:t>
            </a:r>
            <a:endParaRPr kumimoji="1" lang="en-US" altLang="ja-JP" dirty="0"/>
          </a:p>
          <a:p>
            <a:r>
              <a:rPr lang="ja-JP" altLang="en-US" dirty="0"/>
              <a:t>　⇒</a:t>
            </a:r>
            <a:r>
              <a:rPr lang="en-US" altLang="ja-JP" dirty="0"/>
              <a:t>1.85</a:t>
            </a:r>
            <a:r>
              <a:rPr lang="ja-JP" altLang="en-US" dirty="0"/>
              <a:t>㎜のふるい目の収穫量</a:t>
            </a:r>
            <a:r>
              <a:rPr lang="en-US" altLang="ja-JP" dirty="0"/>
              <a:t>522kg</a:t>
            </a:r>
            <a:r>
              <a:rPr lang="ja-JP" altLang="en-US" dirty="0"/>
              <a:t>／</a:t>
            </a:r>
            <a:r>
              <a:rPr lang="en-US" altLang="ja-JP" dirty="0"/>
              <a:t>10a</a:t>
            </a:r>
            <a:r>
              <a:rPr lang="ja-JP" altLang="en-US" dirty="0"/>
              <a:t>で補正すると</a:t>
            </a:r>
            <a:r>
              <a:rPr lang="en-US" altLang="ja-JP" sz="2000" dirty="0">
                <a:solidFill>
                  <a:schemeClr val="tx2"/>
                </a:solidFill>
              </a:rPr>
              <a:t>657</a:t>
            </a:r>
            <a:r>
              <a:rPr lang="ja-JP" altLang="en-US" sz="2000" dirty="0">
                <a:solidFill>
                  <a:schemeClr val="tx2"/>
                </a:solidFill>
              </a:rPr>
              <a:t>万トン</a:t>
            </a:r>
            <a:r>
              <a:rPr lang="en-US" altLang="ja-JP" sz="2000" dirty="0">
                <a:solidFill>
                  <a:schemeClr val="tx2"/>
                </a:solidFill>
              </a:rPr>
              <a:t>…</a:t>
            </a:r>
          </a:p>
          <a:p>
            <a:r>
              <a:rPr kumimoji="1" lang="ja-JP" altLang="en-US" dirty="0"/>
              <a:t>　⇒精米歩留</a:t>
            </a:r>
            <a:r>
              <a:rPr kumimoji="1" lang="en-US" altLang="ja-JP" dirty="0"/>
              <a:t>3%</a:t>
            </a:r>
            <a:r>
              <a:rPr kumimoji="1" lang="ja-JP" altLang="en-US" dirty="0"/>
              <a:t>程度の下落を仮定すれば、</a:t>
            </a:r>
            <a:r>
              <a:rPr kumimoji="1" lang="en-US" altLang="ja-JP" sz="2000" dirty="0">
                <a:solidFill>
                  <a:schemeClr val="tx2"/>
                </a:solidFill>
              </a:rPr>
              <a:t>637</a:t>
            </a:r>
            <a:r>
              <a:rPr lang="ja-JP" altLang="en-US" sz="2000" dirty="0">
                <a:solidFill>
                  <a:schemeClr val="tx2"/>
                </a:solidFill>
              </a:rPr>
              <a:t>万トン</a:t>
            </a:r>
            <a:r>
              <a:rPr lang="en-US" altLang="ja-JP" sz="2000" dirty="0">
                <a:solidFill>
                  <a:schemeClr val="tx2"/>
                </a:solidFill>
              </a:rPr>
              <a:t>…</a:t>
            </a:r>
            <a:endParaRPr kumimoji="1" lang="ja-JP" altLang="en-US" dirty="0">
              <a:solidFill>
                <a:schemeClr val="tx2"/>
              </a:solidFill>
            </a:endParaRPr>
          </a:p>
        </p:txBody>
      </p:sp>
      <p:sp>
        <p:nvSpPr>
          <p:cNvPr id="27" name="テキスト ボックス 26">
            <a:extLst>
              <a:ext uri="{FF2B5EF4-FFF2-40B4-BE49-F238E27FC236}">
                <a16:creationId xmlns:a16="http://schemas.microsoft.com/office/drawing/2014/main" id="{7FFB0673-25AF-970A-19B5-0963B661E1BD}"/>
              </a:ext>
            </a:extLst>
          </p:cNvPr>
          <p:cNvSpPr txBox="1"/>
          <p:nvPr/>
        </p:nvSpPr>
        <p:spPr>
          <a:xfrm>
            <a:off x="251520" y="689461"/>
            <a:ext cx="8760662" cy="800219"/>
          </a:xfrm>
          <a:prstGeom prst="rect">
            <a:avLst/>
          </a:prstGeom>
          <a:noFill/>
        </p:spPr>
        <p:txBody>
          <a:bodyPr wrap="square" rtlCol="0">
            <a:spAutoFit/>
          </a:bodyPr>
          <a:lstStyle/>
          <a:p>
            <a:r>
              <a:rPr kumimoji="1" lang="en-US" altLang="ja-JP" dirty="0"/>
              <a:t>R6</a:t>
            </a:r>
            <a:r>
              <a:rPr kumimoji="1" lang="ja-JP" altLang="en-US" dirty="0"/>
              <a:t>年産　スタート段階で</a:t>
            </a:r>
            <a:r>
              <a:rPr kumimoji="1" lang="en-US" altLang="ja-JP" dirty="0"/>
              <a:t>30</a:t>
            </a:r>
            <a:r>
              <a:rPr kumimoji="1" lang="ja-JP" altLang="en-US" dirty="0"/>
              <a:t>～</a:t>
            </a:r>
            <a:r>
              <a:rPr kumimoji="1" lang="en-US" altLang="ja-JP" dirty="0"/>
              <a:t>50</a:t>
            </a:r>
            <a:r>
              <a:rPr kumimoji="1" lang="ja-JP" altLang="en-US" dirty="0"/>
              <a:t>万トン、需要量が生産量を上回る状況だったのでは？</a:t>
            </a:r>
            <a:endParaRPr kumimoji="1" lang="en-US" altLang="ja-JP" dirty="0"/>
          </a:p>
          <a:p>
            <a:r>
              <a:rPr lang="ja-JP" altLang="en-US" dirty="0"/>
              <a:t>　⇒価格高騰の主要因は</a:t>
            </a:r>
            <a:r>
              <a:rPr lang="ja-JP" altLang="en-US" sz="2800" dirty="0">
                <a:solidFill>
                  <a:srgbClr val="FF0000"/>
                </a:solidFill>
              </a:rPr>
              <a:t>「コメ不足」</a:t>
            </a:r>
            <a:endParaRPr kumimoji="1" lang="ja-JP" altLang="en-US" sz="2800" dirty="0">
              <a:solidFill>
                <a:srgbClr val="FF0000"/>
              </a:solidFill>
            </a:endParaRPr>
          </a:p>
        </p:txBody>
      </p:sp>
      <p:sp>
        <p:nvSpPr>
          <p:cNvPr id="28" name="テキスト ボックス 27">
            <a:extLst>
              <a:ext uri="{FF2B5EF4-FFF2-40B4-BE49-F238E27FC236}">
                <a16:creationId xmlns:a16="http://schemas.microsoft.com/office/drawing/2014/main" id="{A57D5FEE-53F7-8BE0-36CA-D831BED1A32B}"/>
              </a:ext>
            </a:extLst>
          </p:cNvPr>
          <p:cNvSpPr txBox="1"/>
          <p:nvPr/>
        </p:nvSpPr>
        <p:spPr>
          <a:xfrm>
            <a:off x="2885879" y="2219164"/>
            <a:ext cx="2880320" cy="830997"/>
          </a:xfrm>
          <a:prstGeom prst="rect">
            <a:avLst/>
          </a:prstGeom>
          <a:solidFill>
            <a:schemeClr val="bg1"/>
          </a:solidFill>
          <a:ln>
            <a:solidFill>
              <a:schemeClr val="tx1"/>
            </a:solidFill>
          </a:ln>
        </p:spPr>
        <p:txBody>
          <a:bodyPr wrap="square" rtlCol="0">
            <a:spAutoFit/>
          </a:bodyPr>
          <a:lstStyle/>
          <a:p>
            <a:pPr marL="171450" indent="-171450">
              <a:buFont typeface="Arial" panose="020B0604020202020204" pitchFamily="34" charset="0"/>
              <a:buChar char="•"/>
            </a:pPr>
            <a:r>
              <a:rPr lang="ja-JP" altLang="en-US" sz="1200" dirty="0"/>
              <a:t>ウクライナ侵攻による小麦価格高騰によるコメ回帰</a:t>
            </a:r>
            <a:endParaRPr lang="en-US" altLang="ja-JP" sz="1200" dirty="0"/>
          </a:p>
          <a:p>
            <a:pPr marL="171450" indent="-171450">
              <a:buFont typeface="Arial" panose="020B0604020202020204" pitchFamily="34" charset="0"/>
              <a:buChar char="•"/>
            </a:pPr>
            <a:r>
              <a:rPr kumimoji="1" lang="ja-JP" altLang="en-US" sz="1200" dirty="0"/>
              <a:t>インバウンド需要の増加（</a:t>
            </a:r>
            <a:r>
              <a:rPr kumimoji="1" lang="en-US" altLang="ja-JP" sz="1200" dirty="0"/>
              <a:t>7</a:t>
            </a:r>
            <a:r>
              <a:rPr kumimoji="1" lang="ja-JP" altLang="en-US" sz="1200" dirty="0"/>
              <a:t>万トン～）</a:t>
            </a:r>
            <a:endParaRPr kumimoji="1" lang="en-US" altLang="ja-JP" sz="1200" dirty="0"/>
          </a:p>
          <a:p>
            <a:pPr marL="171450" indent="-171450">
              <a:buFont typeface="Arial" panose="020B0604020202020204" pitchFamily="34" charset="0"/>
              <a:buChar char="•"/>
            </a:pPr>
            <a:r>
              <a:rPr kumimoji="1" lang="ja-JP" altLang="en-US" sz="1200" dirty="0"/>
              <a:t>南海トラフ警戒による家庭内備蓄増加</a:t>
            </a:r>
          </a:p>
        </p:txBody>
      </p:sp>
      <p:cxnSp>
        <p:nvCxnSpPr>
          <p:cNvPr id="30" name="直線矢印コネクタ 29">
            <a:extLst>
              <a:ext uri="{FF2B5EF4-FFF2-40B4-BE49-F238E27FC236}">
                <a16:creationId xmlns:a16="http://schemas.microsoft.com/office/drawing/2014/main" id="{89F515C8-5666-EB69-F715-3E030D0D69F3}"/>
              </a:ext>
            </a:extLst>
          </p:cNvPr>
          <p:cNvCxnSpPr>
            <a:cxnSpLocks/>
            <a:stCxn id="28" idx="2"/>
          </p:cNvCxnSpPr>
          <p:nvPr/>
        </p:nvCxnSpPr>
        <p:spPr>
          <a:xfrm>
            <a:off x="4326039" y="3050161"/>
            <a:ext cx="1362085" cy="51256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 name="テキスト ボックス 31">
            <a:extLst>
              <a:ext uri="{FF2B5EF4-FFF2-40B4-BE49-F238E27FC236}">
                <a16:creationId xmlns:a16="http://schemas.microsoft.com/office/drawing/2014/main" id="{7A9843FB-85FB-0C6C-C257-D68627E16378}"/>
              </a:ext>
            </a:extLst>
          </p:cNvPr>
          <p:cNvSpPr txBox="1"/>
          <p:nvPr/>
        </p:nvSpPr>
        <p:spPr>
          <a:xfrm>
            <a:off x="251520" y="1833908"/>
            <a:ext cx="7056784" cy="369332"/>
          </a:xfrm>
          <a:prstGeom prst="rect">
            <a:avLst/>
          </a:prstGeom>
          <a:noFill/>
        </p:spPr>
        <p:txBody>
          <a:bodyPr wrap="square" rtlCol="0">
            <a:spAutoFit/>
          </a:bodyPr>
          <a:lstStyle/>
          <a:p>
            <a:pPr algn="ctr"/>
            <a:r>
              <a:rPr kumimoji="1" lang="ja-JP" altLang="en-US" dirty="0"/>
              <a:t>コメの需要量と主食用収穫量（出典：農水省）</a:t>
            </a:r>
          </a:p>
        </p:txBody>
      </p:sp>
    </p:spTree>
    <p:extLst>
      <p:ext uri="{BB962C8B-B14F-4D97-AF65-F5344CB8AC3E}">
        <p14:creationId xmlns:p14="http://schemas.microsoft.com/office/powerpoint/2010/main" val="1465031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1C5AA2-9ECE-B25C-8386-57FA994C6DF6}"/>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692913DB-3003-3125-9882-45398379195B}"/>
              </a:ext>
            </a:extLst>
          </p:cNvPr>
          <p:cNvSpPr>
            <a:spLocks noGrp="1"/>
          </p:cNvSpPr>
          <p:nvPr>
            <p:ph type="sldNum" sz="quarter" idx="12"/>
          </p:nvPr>
        </p:nvSpPr>
        <p:spPr/>
        <p:txBody>
          <a:bodyPr/>
          <a:lstStyle/>
          <a:p>
            <a:pPr>
              <a:defRPr/>
            </a:pPr>
            <a:fld id="{A513CBF3-5BED-440B-A44C-C5FDF0422B43}" type="slidenum">
              <a:rPr lang="ja-JP" altLang="en-US" smtClean="0"/>
              <a:pPr>
                <a:defRPr/>
              </a:pPr>
              <a:t>3</a:t>
            </a:fld>
            <a:endParaRPr lang="ja-JP" altLang="en-US"/>
          </a:p>
        </p:txBody>
      </p:sp>
      <p:sp>
        <p:nvSpPr>
          <p:cNvPr id="4" name="タイトル 5">
            <a:extLst>
              <a:ext uri="{FF2B5EF4-FFF2-40B4-BE49-F238E27FC236}">
                <a16:creationId xmlns:a16="http://schemas.microsoft.com/office/drawing/2014/main" id="{924E4F64-5D94-7D4D-D246-E17B695ED0E7}"/>
              </a:ext>
            </a:extLst>
          </p:cNvPr>
          <p:cNvSpPr txBox="1">
            <a:spLocks/>
          </p:cNvSpPr>
          <p:nvPr/>
        </p:nvSpPr>
        <p:spPr>
          <a:xfrm>
            <a:off x="107950" y="44450"/>
            <a:ext cx="8229600" cy="490538"/>
          </a:xfrm>
          <a:prstGeom prst="rect">
            <a:avLst/>
          </a:prstGeom>
        </p:spPr>
        <p:txBody>
          <a:bodyPr/>
          <a:lstStyle>
            <a:lvl1pPr algn="l" rtl="0" eaLnBrk="0" fontAlgn="base" hangingPunct="0">
              <a:spcBef>
                <a:spcPct val="0"/>
              </a:spcBef>
              <a:spcAft>
                <a:spcPct val="0"/>
              </a:spcAft>
              <a:defRPr kumimoji="1" sz="2800" kern="12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Calibri" pitchFamily="34" charset="0"/>
                <a:ea typeface="ＭＳ Ｐゴシック" charset="-128"/>
              </a:defRPr>
            </a:lvl2pPr>
            <a:lvl3pPr algn="l" rtl="0" eaLnBrk="0" fontAlgn="base" hangingPunct="0">
              <a:spcBef>
                <a:spcPct val="0"/>
              </a:spcBef>
              <a:spcAft>
                <a:spcPct val="0"/>
              </a:spcAft>
              <a:defRPr kumimoji="1" sz="2800">
                <a:solidFill>
                  <a:schemeClr val="tx1"/>
                </a:solidFill>
                <a:latin typeface="Calibri" pitchFamily="34" charset="0"/>
                <a:ea typeface="ＭＳ Ｐゴシック" charset="-128"/>
              </a:defRPr>
            </a:lvl3pPr>
            <a:lvl4pPr algn="l" rtl="0" eaLnBrk="0" fontAlgn="base" hangingPunct="0">
              <a:spcBef>
                <a:spcPct val="0"/>
              </a:spcBef>
              <a:spcAft>
                <a:spcPct val="0"/>
              </a:spcAft>
              <a:defRPr kumimoji="1" sz="2800">
                <a:solidFill>
                  <a:schemeClr val="tx1"/>
                </a:solidFill>
                <a:latin typeface="Calibri" pitchFamily="34" charset="0"/>
                <a:ea typeface="ＭＳ Ｐゴシック" charset="-128"/>
              </a:defRPr>
            </a:lvl4pPr>
            <a:lvl5pPr algn="l" rtl="0" eaLnBrk="0" fontAlgn="base" hangingPunct="0">
              <a:spcBef>
                <a:spcPct val="0"/>
              </a:spcBef>
              <a:spcAft>
                <a:spcPct val="0"/>
              </a:spcAft>
              <a:defRPr kumimoji="1" sz="2800">
                <a:solidFill>
                  <a:schemeClr val="tx1"/>
                </a:solidFill>
                <a:latin typeface="Calibri" pitchFamily="34" charset="0"/>
                <a:ea typeface="ＭＳ Ｐゴシック" charset="-128"/>
              </a:defRPr>
            </a:lvl5pPr>
            <a:lvl6pPr marL="457200" algn="l" rtl="0" fontAlgn="base">
              <a:spcBef>
                <a:spcPct val="0"/>
              </a:spcBef>
              <a:spcAft>
                <a:spcPct val="0"/>
              </a:spcAft>
              <a:defRPr kumimoji="1" sz="2800">
                <a:solidFill>
                  <a:schemeClr val="tx1"/>
                </a:solidFill>
                <a:latin typeface="Calibri" pitchFamily="34" charset="0"/>
                <a:ea typeface="ＭＳ Ｐゴシック" charset="-128"/>
              </a:defRPr>
            </a:lvl6pPr>
            <a:lvl7pPr marL="914400" algn="l" rtl="0" fontAlgn="base">
              <a:spcBef>
                <a:spcPct val="0"/>
              </a:spcBef>
              <a:spcAft>
                <a:spcPct val="0"/>
              </a:spcAft>
              <a:defRPr kumimoji="1" sz="2800">
                <a:solidFill>
                  <a:schemeClr val="tx1"/>
                </a:solidFill>
                <a:latin typeface="Calibri" pitchFamily="34" charset="0"/>
                <a:ea typeface="ＭＳ Ｐゴシック" charset="-128"/>
              </a:defRPr>
            </a:lvl7pPr>
            <a:lvl8pPr marL="1371600" algn="l" rtl="0" fontAlgn="base">
              <a:spcBef>
                <a:spcPct val="0"/>
              </a:spcBef>
              <a:spcAft>
                <a:spcPct val="0"/>
              </a:spcAft>
              <a:defRPr kumimoji="1" sz="2800">
                <a:solidFill>
                  <a:schemeClr val="tx1"/>
                </a:solidFill>
                <a:latin typeface="Calibri" pitchFamily="34" charset="0"/>
                <a:ea typeface="ＭＳ Ｐゴシック" charset="-128"/>
              </a:defRPr>
            </a:lvl8pPr>
            <a:lvl9pPr marL="1828800" algn="l" rtl="0" fontAlgn="base">
              <a:spcBef>
                <a:spcPct val="0"/>
              </a:spcBef>
              <a:spcAft>
                <a:spcPct val="0"/>
              </a:spcAft>
              <a:defRPr kumimoji="1" sz="2800">
                <a:solidFill>
                  <a:schemeClr val="tx1"/>
                </a:solidFill>
                <a:latin typeface="Calibri" pitchFamily="34" charset="0"/>
                <a:ea typeface="ＭＳ Ｐゴシック" charset="-128"/>
              </a:defRPr>
            </a:lvl9pPr>
          </a:lstStyle>
          <a:p>
            <a:r>
              <a:rPr lang="en-US" altLang="ja-JP" b="0" dirty="0"/>
              <a:t>4000</a:t>
            </a:r>
            <a:r>
              <a:rPr lang="ja-JP" altLang="en-US" b="0" dirty="0"/>
              <a:t>円</a:t>
            </a:r>
            <a:r>
              <a:rPr lang="en-US" altLang="ja-JP" b="0" dirty="0"/>
              <a:t>/5kg</a:t>
            </a:r>
            <a:r>
              <a:rPr lang="ja-JP" altLang="en-US" b="0" dirty="0"/>
              <a:t>は高いのか？</a:t>
            </a:r>
          </a:p>
        </p:txBody>
      </p:sp>
      <p:sp>
        <p:nvSpPr>
          <p:cNvPr id="3" name="テキスト ボックス 2">
            <a:extLst>
              <a:ext uri="{FF2B5EF4-FFF2-40B4-BE49-F238E27FC236}">
                <a16:creationId xmlns:a16="http://schemas.microsoft.com/office/drawing/2014/main" id="{D8246147-4F83-7F76-6329-01455B4037F0}"/>
              </a:ext>
            </a:extLst>
          </p:cNvPr>
          <p:cNvSpPr txBox="1"/>
          <p:nvPr/>
        </p:nvSpPr>
        <p:spPr>
          <a:xfrm>
            <a:off x="251992" y="908720"/>
            <a:ext cx="8568952" cy="2246769"/>
          </a:xfrm>
          <a:prstGeom prst="rect">
            <a:avLst/>
          </a:prstGeom>
          <a:solidFill>
            <a:schemeClr val="bg1"/>
          </a:solidFill>
          <a:ln>
            <a:solidFill>
              <a:schemeClr val="tx1"/>
            </a:solidFill>
          </a:ln>
        </p:spPr>
        <p:txBody>
          <a:bodyPr wrap="square" rtlCol="0">
            <a:spAutoFit/>
          </a:bodyPr>
          <a:lstStyle/>
          <a:p>
            <a:r>
              <a:rPr kumimoji="1" lang="ja-JP" altLang="en-US" sz="2000" dirty="0"/>
              <a:t>前年の価格と比較　⇒　</a:t>
            </a:r>
            <a:r>
              <a:rPr kumimoji="1" lang="en-US" altLang="ja-JP" sz="2000" dirty="0"/>
              <a:t>2</a:t>
            </a:r>
            <a:r>
              <a:rPr kumimoji="1" lang="ja-JP" altLang="en-US" sz="2000" dirty="0"/>
              <a:t>倍</a:t>
            </a:r>
            <a:endParaRPr kumimoji="1" lang="en-US" altLang="ja-JP" sz="2000" dirty="0"/>
          </a:p>
          <a:p>
            <a:endParaRPr lang="en-US" altLang="ja-JP" sz="2000" dirty="0"/>
          </a:p>
          <a:p>
            <a:r>
              <a:rPr kumimoji="1" lang="en-US" altLang="ja-JP" sz="2000" dirty="0"/>
              <a:t>1</a:t>
            </a:r>
            <a:r>
              <a:rPr kumimoji="1" lang="ja-JP" altLang="en-US" sz="2000" dirty="0"/>
              <a:t>人年間</a:t>
            </a:r>
            <a:r>
              <a:rPr kumimoji="1" lang="en-US" altLang="ja-JP" sz="2000" dirty="0"/>
              <a:t>55kg</a:t>
            </a:r>
            <a:r>
              <a:rPr kumimoji="1" lang="ja-JP" altLang="en-US" sz="2000" dirty="0"/>
              <a:t>の消費＝</a:t>
            </a:r>
            <a:r>
              <a:rPr kumimoji="1" lang="en-US" altLang="ja-JP" sz="2000" dirty="0"/>
              <a:t>5kg×11</a:t>
            </a:r>
            <a:r>
              <a:rPr kumimoji="1" lang="ja-JP" altLang="en-US" sz="2000" dirty="0"/>
              <a:t>＝</a:t>
            </a:r>
            <a:r>
              <a:rPr kumimoji="1" lang="en-US" altLang="ja-JP" sz="2000" dirty="0"/>
              <a:t>44,000</a:t>
            </a:r>
            <a:r>
              <a:rPr kumimoji="1" lang="ja-JP" altLang="en-US" sz="2000" dirty="0"/>
              <a:t>円</a:t>
            </a:r>
            <a:r>
              <a:rPr kumimoji="1" lang="en-US" altLang="ja-JP" sz="2000" dirty="0"/>
              <a:t>/</a:t>
            </a:r>
            <a:r>
              <a:rPr kumimoji="1" lang="ja-JP" altLang="en-US" sz="2000" dirty="0"/>
              <a:t>年間</a:t>
            </a:r>
            <a:endParaRPr kumimoji="1" lang="en-US" altLang="ja-JP" sz="2000" dirty="0"/>
          </a:p>
          <a:p>
            <a:endParaRPr lang="en-US" altLang="ja-JP" sz="2000" dirty="0"/>
          </a:p>
          <a:p>
            <a:r>
              <a:rPr lang="en-US" altLang="ja-JP" sz="2000" dirty="0"/>
              <a:t>1</a:t>
            </a:r>
            <a:r>
              <a:rPr lang="ja-JP" altLang="en-US" sz="2000" dirty="0"/>
              <a:t>日</a:t>
            </a:r>
            <a:r>
              <a:rPr lang="en-US" altLang="ja-JP" sz="2000" dirty="0"/>
              <a:t>1</a:t>
            </a:r>
            <a:r>
              <a:rPr lang="ja-JP" altLang="en-US" sz="2000" dirty="0"/>
              <a:t>回カフェでコーヒー</a:t>
            </a:r>
            <a:r>
              <a:rPr lang="en-US" altLang="ja-JP" sz="2000" dirty="0"/>
              <a:t>@400</a:t>
            </a:r>
            <a:r>
              <a:rPr lang="ja-JP" altLang="en-US" sz="2000" dirty="0"/>
              <a:t>円　＝　</a:t>
            </a:r>
            <a:r>
              <a:rPr lang="en-US" altLang="ja-JP" sz="2000" dirty="0"/>
              <a:t>400</a:t>
            </a:r>
            <a:r>
              <a:rPr lang="ja-JP" altLang="en-US" sz="2000" dirty="0"/>
              <a:t>円</a:t>
            </a:r>
            <a:r>
              <a:rPr lang="en-US" altLang="ja-JP" sz="2000" dirty="0"/>
              <a:t>×20</a:t>
            </a:r>
            <a:r>
              <a:rPr lang="ja-JP" altLang="en-US" sz="2000" dirty="0"/>
              <a:t>日</a:t>
            </a:r>
            <a:r>
              <a:rPr lang="en-US" altLang="ja-JP" sz="2000" dirty="0"/>
              <a:t>×12</a:t>
            </a:r>
            <a:r>
              <a:rPr lang="ja-JP" altLang="en-US" sz="2000" dirty="0"/>
              <a:t>ヵ月＝</a:t>
            </a:r>
            <a:r>
              <a:rPr lang="en-US" altLang="ja-JP" sz="2000" dirty="0"/>
              <a:t>96,000</a:t>
            </a:r>
            <a:r>
              <a:rPr lang="ja-JP" altLang="en-US" sz="2000" dirty="0"/>
              <a:t>円</a:t>
            </a:r>
            <a:r>
              <a:rPr lang="en-US" altLang="ja-JP" sz="2000" dirty="0"/>
              <a:t>/</a:t>
            </a:r>
            <a:r>
              <a:rPr lang="ja-JP" altLang="en-US" sz="2000" dirty="0"/>
              <a:t>年間</a:t>
            </a:r>
            <a:endParaRPr lang="en-US" altLang="ja-JP" sz="2000" dirty="0"/>
          </a:p>
          <a:p>
            <a:endParaRPr lang="en-US" altLang="ja-JP" sz="2000" dirty="0"/>
          </a:p>
          <a:p>
            <a:r>
              <a:rPr lang="en-US" altLang="ja-JP" sz="2000" dirty="0"/>
              <a:t>1</a:t>
            </a:r>
            <a:r>
              <a:rPr lang="ja-JP" altLang="en-US" sz="2000" dirty="0"/>
              <a:t>日</a:t>
            </a:r>
            <a:r>
              <a:rPr lang="en-US" altLang="ja-JP" sz="2000" dirty="0"/>
              <a:t>1</a:t>
            </a:r>
            <a:r>
              <a:rPr lang="ja-JP" altLang="en-US" sz="2000" dirty="0"/>
              <a:t>本のペットボトル飲料＝　</a:t>
            </a:r>
            <a:r>
              <a:rPr lang="en-US" altLang="ja-JP" sz="2000" dirty="0"/>
              <a:t>140</a:t>
            </a:r>
            <a:r>
              <a:rPr lang="ja-JP" altLang="en-US" sz="2000" dirty="0"/>
              <a:t>円</a:t>
            </a:r>
            <a:r>
              <a:rPr lang="en-US" altLang="ja-JP" sz="2000" dirty="0"/>
              <a:t>×365</a:t>
            </a:r>
            <a:r>
              <a:rPr lang="ja-JP" altLang="en-US" sz="2000" dirty="0"/>
              <a:t>日＝</a:t>
            </a:r>
            <a:r>
              <a:rPr lang="en-US" altLang="ja-JP" sz="2000" dirty="0"/>
              <a:t>51,100</a:t>
            </a:r>
            <a:r>
              <a:rPr lang="ja-JP" altLang="en-US" sz="2000" dirty="0"/>
              <a:t>円</a:t>
            </a:r>
            <a:endParaRPr lang="en-US" altLang="ja-JP" sz="2000" dirty="0"/>
          </a:p>
        </p:txBody>
      </p:sp>
      <p:sp>
        <p:nvSpPr>
          <p:cNvPr id="5" name="矢印: 下 4">
            <a:extLst>
              <a:ext uri="{FF2B5EF4-FFF2-40B4-BE49-F238E27FC236}">
                <a16:creationId xmlns:a16="http://schemas.microsoft.com/office/drawing/2014/main" id="{73F2C758-76AE-DD4B-885B-456D9FFF11C7}"/>
              </a:ext>
            </a:extLst>
          </p:cNvPr>
          <p:cNvSpPr/>
          <p:nvPr/>
        </p:nvSpPr>
        <p:spPr>
          <a:xfrm>
            <a:off x="3203848" y="3393171"/>
            <a:ext cx="2160240" cy="576064"/>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7784820D-A75D-B105-ABC3-9399F0DF33C9}"/>
              </a:ext>
            </a:extLst>
          </p:cNvPr>
          <p:cNvSpPr txBox="1"/>
          <p:nvPr/>
        </p:nvSpPr>
        <p:spPr>
          <a:xfrm>
            <a:off x="216224" y="4077072"/>
            <a:ext cx="8640488" cy="2308324"/>
          </a:xfrm>
          <a:prstGeom prst="rect">
            <a:avLst/>
          </a:prstGeom>
          <a:noFill/>
        </p:spPr>
        <p:txBody>
          <a:bodyPr wrap="square" rtlCol="0">
            <a:spAutoFit/>
          </a:bodyPr>
          <a:lstStyle/>
          <a:p>
            <a:r>
              <a:rPr kumimoji="1" lang="ja-JP" altLang="en-US" sz="2400" dirty="0"/>
              <a:t>価格が高いと思うか、低いと思うかは　「何と比較するか」で変わり、個人によって異なる。</a:t>
            </a:r>
            <a:endParaRPr kumimoji="1" lang="en-US" altLang="ja-JP" sz="2400" dirty="0"/>
          </a:p>
          <a:p>
            <a:endParaRPr lang="en-US" altLang="ja-JP" sz="2400" dirty="0"/>
          </a:p>
          <a:p>
            <a:r>
              <a:rPr kumimoji="1" lang="ja-JP" altLang="en-US" sz="2400" dirty="0"/>
              <a:t>消費者は「今までの価格」との比較で「高い」と認識している。</a:t>
            </a:r>
            <a:endParaRPr kumimoji="1" lang="en-US" altLang="ja-JP" sz="2400" dirty="0"/>
          </a:p>
          <a:p>
            <a:endParaRPr lang="en-US" altLang="ja-JP" sz="2400" dirty="0"/>
          </a:p>
          <a:p>
            <a:r>
              <a:rPr kumimoji="1" lang="ja-JP" altLang="en-US" sz="2400" dirty="0"/>
              <a:t>生産者は「生産原価」から見て、「安い」と認識している。</a:t>
            </a:r>
          </a:p>
        </p:txBody>
      </p:sp>
    </p:spTree>
    <p:extLst>
      <p:ext uri="{BB962C8B-B14F-4D97-AF65-F5344CB8AC3E}">
        <p14:creationId xmlns:p14="http://schemas.microsoft.com/office/powerpoint/2010/main" val="23932416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CACADC-BE9B-BDDA-FA41-8BC8E1000F38}"/>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8F39DA7-2BE5-BAB9-13EC-98AF93A723D3}"/>
              </a:ext>
            </a:extLst>
          </p:cNvPr>
          <p:cNvSpPr>
            <a:spLocks noGrp="1"/>
          </p:cNvSpPr>
          <p:nvPr>
            <p:ph type="sldNum" sz="quarter" idx="12"/>
          </p:nvPr>
        </p:nvSpPr>
        <p:spPr/>
        <p:txBody>
          <a:bodyPr/>
          <a:lstStyle/>
          <a:p>
            <a:pPr>
              <a:defRPr/>
            </a:pPr>
            <a:fld id="{A513CBF3-5BED-440B-A44C-C5FDF0422B43}" type="slidenum">
              <a:rPr lang="ja-JP" altLang="en-US" smtClean="0"/>
              <a:pPr>
                <a:defRPr/>
              </a:pPr>
              <a:t>4</a:t>
            </a:fld>
            <a:endParaRPr lang="ja-JP" altLang="en-US"/>
          </a:p>
        </p:txBody>
      </p:sp>
      <p:pic>
        <p:nvPicPr>
          <p:cNvPr id="3" name="図 2">
            <a:extLst>
              <a:ext uri="{FF2B5EF4-FFF2-40B4-BE49-F238E27FC236}">
                <a16:creationId xmlns:a16="http://schemas.microsoft.com/office/drawing/2014/main" id="{19C0AD5C-0E45-7CE1-6BA2-58C2CD0E727F}"/>
              </a:ext>
            </a:extLst>
          </p:cNvPr>
          <p:cNvPicPr>
            <a:picLocks noChangeAspect="1"/>
          </p:cNvPicPr>
          <p:nvPr/>
        </p:nvPicPr>
        <p:blipFill>
          <a:blip r:embed="rId2"/>
          <a:stretch>
            <a:fillRect/>
          </a:stretch>
        </p:blipFill>
        <p:spPr>
          <a:xfrm>
            <a:off x="107950" y="3472884"/>
            <a:ext cx="5532142" cy="3340665"/>
          </a:xfrm>
          <a:prstGeom prst="rect">
            <a:avLst/>
          </a:prstGeom>
        </p:spPr>
      </p:pic>
      <p:pic>
        <p:nvPicPr>
          <p:cNvPr id="9" name="図 8">
            <a:extLst>
              <a:ext uri="{FF2B5EF4-FFF2-40B4-BE49-F238E27FC236}">
                <a16:creationId xmlns:a16="http://schemas.microsoft.com/office/drawing/2014/main" id="{1BC4DA57-9A0A-84BB-1510-E715B9EBA283}"/>
              </a:ext>
            </a:extLst>
          </p:cNvPr>
          <p:cNvPicPr>
            <a:picLocks noChangeAspect="1"/>
          </p:cNvPicPr>
          <p:nvPr/>
        </p:nvPicPr>
        <p:blipFill>
          <a:blip r:embed="rId3"/>
          <a:stretch>
            <a:fillRect/>
          </a:stretch>
        </p:blipFill>
        <p:spPr>
          <a:xfrm>
            <a:off x="3553554" y="411647"/>
            <a:ext cx="5028532" cy="3046412"/>
          </a:xfrm>
          <a:prstGeom prst="rect">
            <a:avLst/>
          </a:prstGeom>
        </p:spPr>
      </p:pic>
      <p:sp>
        <p:nvSpPr>
          <p:cNvPr id="11" name="正方形/長方形 10">
            <a:extLst>
              <a:ext uri="{FF2B5EF4-FFF2-40B4-BE49-F238E27FC236}">
                <a16:creationId xmlns:a16="http://schemas.microsoft.com/office/drawing/2014/main" id="{256DE695-786A-7A88-BE52-8F2DAF8A58EA}"/>
              </a:ext>
            </a:extLst>
          </p:cNvPr>
          <p:cNvSpPr/>
          <p:nvPr/>
        </p:nvSpPr>
        <p:spPr>
          <a:xfrm>
            <a:off x="4211960" y="4005064"/>
            <a:ext cx="1152128" cy="2520280"/>
          </a:xfrm>
          <a:prstGeom prst="rect">
            <a:avLst/>
          </a:prstGeom>
          <a:no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矢印: 下 13">
            <a:extLst>
              <a:ext uri="{FF2B5EF4-FFF2-40B4-BE49-F238E27FC236}">
                <a16:creationId xmlns:a16="http://schemas.microsoft.com/office/drawing/2014/main" id="{928335D5-C9DE-1CD4-C46A-FEA40E22F52D}"/>
              </a:ext>
            </a:extLst>
          </p:cNvPr>
          <p:cNvSpPr/>
          <p:nvPr/>
        </p:nvSpPr>
        <p:spPr>
          <a:xfrm rot="10800000">
            <a:off x="4601999" y="3385115"/>
            <a:ext cx="432048" cy="526465"/>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990173A0-E14A-5293-01FC-51654D0A8452}"/>
              </a:ext>
            </a:extLst>
          </p:cNvPr>
          <p:cNvSpPr txBox="1"/>
          <p:nvPr/>
        </p:nvSpPr>
        <p:spPr>
          <a:xfrm>
            <a:off x="5044181" y="3551542"/>
            <a:ext cx="1800200" cy="369332"/>
          </a:xfrm>
          <a:prstGeom prst="rect">
            <a:avLst/>
          </a:prstGeom>
          <a:noFill/>
        </p:spPr>
        <p:txBody>
          <a:bodyPr wrap="square" rtlCol="0">
            <a:spAutoFit/>
          </a:bodyPr>
          <a:lstStyle/>
          <a:p>
            <a:r>
              <a:rPr kumimoji="1" lang="ja-JP" altLang="en-US" dirty="0"/>
              <a:t>拡大</a:t>
            </a:r>
          </a:p>
        </p:txBody>
      </p:sp>
      <p:sp>
        <p:nvSpPr>
          <p:cNvPr id="19" name="テキスト ボックス 18">
            <a:extLst>
              <a:ext uri="{FF2B5EF4-FFF2-40B4-BE49-F238E27FC236}">
                <a16:creationId xmlns:a16="http://schemas.microsoft.com/office/drawing/2014/main" id="{3060285F-932D-9D30-8A2C-1C3083195FA6}"/>
              </a:ext>
            </a:extLst>
          </p:cNvPr>
          <p:cNvSpPr txBox="1"/>
          <p:nvPr/>
        </p:nvSpPr>
        <p:spPr>
          <a:xfrm>
            <a:off x="5724127" y="5730641"/>
            <a:ext cx="3311921" cy="938719"/>
          </a:xfrm>
          <a:prstGeom prst="rect">
            <a:avLst/>
          </a:prstGeom>
          <a:noFill/>
          <a:ln>
            <a:solidFill>
              <a:schemeClr val="tx1"/>
            </a:solidFill>
          </a:ln>
        </p:spPr>
        <p:txBody>
          <a:bodyPr wrap="square" rtlCol="0">
            <a:spAutoFit/>
          </a:bodyPr>
          <a:lstStyle/>
          <a:p>
            <a:r>
              <a:rPr kumimoji="1" lang="ja-JP" altLang="en-US" sz="1100" b="0" dirty="0"/>
              <a:t>相対価格：農水省の相対価格</a:t>
            </a:r>
            <a:endParaRPr kumimoji="1" lang="en-US" altLang="ja-JP" sz="1100" b="0" dirty="0"/>
          </a:p>
          <a:p>
            <a:r>
              <a:rPr lang="ja-JP" altLang="en-US" sz="1100" b="0" dirty="0"/>
              <a:t>店頭価格：首都圏食品スーパー</a:t>
            </a:r>
            <a:r>
              <a:rPr lang="en-US" altLang="ja-JP" sz="1100" b="0" dirty="0"/>
              <a:t>10</a:t>
            </a:r>
            <a:r>
              <a:rPr lang="ja-JP" altLang="en-US" sz="1100" b="0" dirty="0"/>
              <a:t>店舗の</a:t>
            </a:r>
            <a:r>
              <a:rPr lang="en-US" altLang="ja-JP" sz="1100" b="0" dirty="0"/>
              <a:t>5kg</a:t>
            </a:r>
            <a:r>
              <a:rPr lang="ja-JP" altLang="en-US" sz="1100" b="0" dirty="0"/>
              <a:t>のコメの価格の平均値</a:t>
            </a:r>
            <a:endParaRPr lang="en-US" altLang="ja-JP" sz="1100" b="0" dirty="0"/>
          </a:p>
          <a:p>
            <a:r>
              <a:rPr kumimoji="1" lang="ja-JP" altLang="en-US" sz="1100" b="0" dirty="0"/>
              <a:t>小売販売量指数：令和元年を</a:t>
            </a:r>
            <a:r>
              <a:rPr kumimoji="1" lang="en-US" altLang="ja-JP" sz="1100" b="0" dirty="0"/>
              <a:t>100</a:t>
            </a:r>
            <a:r>
              <a:rPr kumimoji="1" lang="ja-JP" altLang="en-US" sz="1100" b="0" dirty="0"/>
              <a:t>とした場合の小売店でのコメの販売量（農水省データ）</a:t>
            </a:r>
          </a:p>
        </p:txBody>
      </p:sp>
      <p:sp>
        <p:nvSpPr>
          <p:cNvPr id="22" name="楕円 21">
            <a:extLst>
              <a:ext uri="{FF2B5EF4-FFF2-40B4-BE49-F238E27FC236}">
                <a16:creationId xmlns:a16="http://schemas.microsoft.com/office/drawing/2014/main" id="{49217DFE-11FC-A695-F486-E19849CA10EC}"/>
              </a:ext>
            </a:extLst>
          </p:cNvPr>
          <p:cNvSpPr/>
          <p:nvPr/>
        </p:nvSpPr>
        <p:spPr>
          <a:xfrm>
            <a:off x="3851920" y="411647"/>
            <a:ext cx="1440160" cy="2225265"/>
          </a:xfrm>
          <a:prstGeom prst="ellipse">
            <a:avLst/>
          </a:prstGeom>
          <a:noFill/>
          <a:ln>
            <a:solidFill>
              <a:srgbClr val="FF990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楕円 22">
            <a:extLst>
              <a:ext uri="{FF2B5EF4-FFF2-40B4-BE49-F238E27FC236}">
                <a16:creationId xmlns:a16="http://schemas.microsoft.com/office/drawing/2014/main" id="{6DAC29A6-91BF-F5F4-574E-61B7270F1AF3}"/>
              </a:ext>
            </a:extLst>
          </p:cNvPr>
          <p:cNvSpPr/>
          <p:nvPr/>
        </p:nvSpPr>
        <p:spPr>
          <a:xfrm>
            <a:off x="5590446" y="833178"/>
            <a:ext cx="1630257" cy="1170757"/>
          </a:xfrm>
          <a:prstGeom prst="ellipse">
            <a:avLst/>
          </a:prstGeom>
          <a:noFill/>
          <a:ln>
            <a:solidFill>
              <a:srgbClr val="FF990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楕円 23">
            <a:extLst>
              <a:ext uri="{FF2B5EF4-FFF2-40B4-BE49-F238E27FC236}">
                <a16:creationId xmlns:a16="http://schemas.microsoft.com/office/drawing/2014/main" id="{BC2C351D-631D-03E5-08AC-AC5D0E3D477E}"/>
              </a:ext>
            </a:extLst>
          </p:cNvPr>
          <p:cNvSpPr/>
          <p:nvPr/>
        </p:nvSpPr>
        <p:spPr>
          <a:xfrm>
            <a:off x="7524328" y="620713"/>
            <a:ext cx="725340" cy="1008087"/>
          </a:xfrm>
          <a:prstGeom prst="ellipse">
            <a:avLst/>
          </a:prstGeom>
          <a:noFill/>
          <a:ln>
            <a:solidFill>
              <a:srgbClr val="FF990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8" name="直線コネクタ 27">
            <a:extLst>
              <a:ext uri="{FF2B5EF4-FFF2-40B4-BE49-F238E27FC236}">
                <a16:creationId xmlns:a16="http://schemas.microsoft.com/office/drawing/2014/main" id="{DB6E8DFD-5422-FED5-E23C-37B5B37C9D91}"/>
              </a:ext>
            </a:extLst>
          </p:cNvPr>
          <p:cNvCxnSpPr/>
          <p:nvPr/>
        </p:nvCxnSpPr>
        <p:spPr>
          <a:xfrm flipH="1">
            <a:off x="3851920" y="1196752"/>
            <a:ext cx="448563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9" name="吹き出し: 四角形 28">
            <a:extLst>
              <a:ext uri="{FF2B5EF4-FFF2-40B4-BE49-F238E27FC236}">
                <a16:creationId xmlns:a16="http://schemas.microsoft.com/office/drawing/2014/main" id="{6F32256A-8A66-40A1-7208-3916C8722711}"/>
              </a:ext>
            </a:extLst>
          </p:cNvPr>
          <p:cNvSpPr/>
          <p:nvPr/>
        </p:nvSpPr>
        <p:spPr>
          <a:xfrm>
            <a:off x="179512" y="833177"/>
            <a:ext cx="3240360" cy="2551937"/>
          </a:xfrm>
          <a:prstGeom prst="wedgeRectCallout">
            <a:avLst>
              <a:gd name="adj1" fmla="val 62623"/>
              <a:gd name="adj2" fmla="val -24729"/>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0" dirty="0">
                <a:solidFill>
                  <a:schemeClr val="tx1"/>
                </a:solidFill>
              </a:rPr>
              <a:t>価格が高騰した場合、販売量は低下する傾向にある。</a:t>
            </a:r>
            <a:endParaRPr kumimoji="1" lang="en-US" altLang="ja-JP" sz="1400" b="0" dirty="0">
              <a:solidFill>
                <a:schemeClr val="tx1"/>
              </a:solidFill>
            </a:endParaRPr>
          </a:p>
          <a:p>
            <a:r>
              <a:rPr lang="ja-JP" altLang="en-US" sz="1400" b="0" dirty="0">
                <a:solidFill>
                  <a:schemeClr val="tx1"/>
                </a:solidFill>
              </a:rPr>
              <a:t>特に税込で</a:t>
            </a:r>
            <a:r>
              <a:rPr lang="en-US" altLang="ja-JP" sz="1400" b="0" dirty="0">
                <a:solidFill>
                  <a:schemeClr val="tx1"/>
                </a:solidFill>
              </a:rPr>
              <a:t>3000</a:t>
            </a:r>
            <a:r>
              <a:rPr lang="ja-JP" altLang="en-US" sz="1400" b="0" dirty="0">
                <a:solidFill>
                  <a:schemeClr val="tx1"/>
                </a:solidFill>
              </a:rPr>
              <a:t>円を超えたところで急落、</a:t>
            </a:r>
            <a:r>
              <a:rPr kumimoji="1" lang="ja-JP" altLang="en-US" sz="1400" b="0" dirty="0">
                <a:solidFill>
                  <a:schemeClr val="tx1"/>
                </a:solidFill>
              </a:rPr>
              <a:t>昨対比で</a:t>
            </a:r>
            <a:r>
              <a:rPr lang="en-US" altLang="ja-JP" sz="1400" b="0" dirty="0">
                <a:solidFill>
                  <a:schemeClr val="tx1"/>
                </a:solidFill>
              </a:rPr>
              <a:t>90%</a:t>
            </a:r>
            <a:r>
              <a:rPr lang="ja-JP" altLang="en-US" sz="1400" b="0" dirty="0">
                <a:solidFill>
                  <a:schemeClr val="tx1"/>
                </a:solidFill>
              </a:rPr>
              <a:t>程度まで低下。</a:t>
            </a:r>
            <a:endParaRPr lang="en-US" altLang="ja-JP" sz="1400" b="0" dirty="0">
              <a:solidFill>
                <a:schemeClr val="tx1"/>
              </a:solidFill>
            </a:endParaRPr>
          </a:p>
          <a:p>
            <a:r>
              <a:rPr kumimoji="1" lang="ja-JP" altLang="en-US" sz="1400" b="0" dirty="0">
                <a:solidFill>
                  <a:schemeClr val="tx1"/>
                </a:solidFill>
              </a:rPr>
              <a:t>しかし、その後、価格は上昇しているにもかかわらず、販売量は</a:t>
            </a:r>
            <a:r>
              <a:rPr lang="ja-JP" altLang="en-US" sz="1400" b="0" dirty="0">
                <a:solidFill>
                  <a:schemeClr val="tx1"/>
                </a:solidFill>
              </a:rPr>
              <a:t>昨対比で</a:t>
            </a:r>
            <a:r>
              <a:rPr kumimoji="1" lang="en-US" altLang="ja-JP" sz="1400" b="0" dirty="0">
                <a:solidFill>
                  <a:schemeClr val="tx1"/>
                </a:solidFill>
              </a:rPr>
              <a:t>100</a:t>
            </a:r>
            <a:r>
              <a:rPr kumimoji="1" lang="ja-JP" altLang="en-US" sz="1400" b="0" dirty="0">
                <a:solidFill>
                  <a:schemeClr val="tx1"/>
                </a:solidFill>
              </a:rPr>
              <a:t>を超える。</a:t>
            </a:r>
            <a:endParaRPr kumimoji="1" lang="en-US" altLang="ja-JP" sz="1400" b="0" dirty="0">
              <a:solidFill>
                <a:schemeClr val="tx1"/>
              </a:solidFill>
            </a:endParaRPr>
          </a:p>
          <a:p>
            <a:r>
              <a:rPr lang="ja-JP" altLang="en-US" sz="1400" b="0" dirty="0">
                <a:solidFill>
                  <a:schemeClr val="tx1"/>
                </a:solidFill>
              </a:rPr>
              <a:t>そして、税込</a:t>
            </a:r>
            <a:r>
              <a:rPr lang="en-US" altLang="ja-JP" sz="1400" b="0" dirty="0">
                <a:solidFill>
                  <a:schemeClr val="tx1"/>
                </a:solidFill>
              </a:rPr>
              <a:t>4000</a:t>
            </a:r>
            <a:r>
              <a:rPr lang="ja-JP" altLang="en-US" sz="1400" b="0" dirty="0">
                <a:solidFill>
                  <a:schemeClr val="tx1"/>
                </a:solidFill>
              </a:rPr>
              <a:t>円を超えたタイミングで再び下落も、その後は価格が上昇しているにもかかわらず、</a:t>
            </a:r>
            <a:r>
              <a:rPr lang="en-US" altLang="ja-JP" sz="1400" b="0" dirty="0">
                <a:solidFill>
                  <a:schemeClr val="tx1"/>
                </a:solidFill>
              </a:rPr>
              <a:t>100</a:t>
            </a:r>
            <a:r>
              <a:rPr lang="ja-JP" altLang="en-US" sz="1400" b="0" dirty="0">
                <a:solidFill>
                  <a:schemeClr val="tx1"/>
                </a:solidFill>
              </a:rPr>
              <a:t>を超える水準まで回復。</a:t>
            </a:r>
            <a:endParaRPr kumimoji="1" lang="ja-JP" altLang="en-US" sz="1400" b="0" dirty="0">
              <a:solidFill>
                <a:schemeClr val="tx1"/>
              </a:solidFill>
            </a:endParaRPr>
          </a:p>
        </p:txBody>
      </p:sp>
      <p:sp>
        <p:nvSpPr>
          <p:cNvPr id="4" name="タイトル 5">
            <a:extLst>
              <a:ext uri="{FF2B5EF4-FFF2-40B4-BE49-F238E27FC236}">
                <a16:creationId xmlns:a16="http://schemas.microsoft.com/office/drawing/2014/main" id="{10FAA5B7-9486-6EF8-2A5A-EC4BFE1E7B4B}"/>
              </a:ext>
            </a:extLst>
          </p:cNvPr>
          <p:cNvSpPr txBox="1">
            <a:spLocks/>
          </p:cNvSpPr>
          <p:nvPr/>
        </p:nvSpPr>
        <p:spPr>
          <a:xfrm>
            <a:off x="107950" y="44450"/>
            <a:ext cx="8229600" cy="490538"/>
          </a:xfrm>
          <a:prstGeom prst="rect">
            <a:avLst/>
          </a:prstGeom>
        </p:spPr>
        <p:txBody>
          <a:bodyPr/>
          <a:lstStyle>
            <a:lvl1pPr algn="l" rtl="0" eaLnBrk="0" fontAlgn="base" hangingPunct="0">
              <a:spcBef>
                <a:spcPct val="0"/>
              </a:spcBef>
              <a:spcAft>
                <a:spcPct val="0"/>
              </a:spcAft>
              <a:defRPr kumimoji="1" sz="2800" kern="12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Calibri" pitchFamily="34" charset="0"/>
                <a:ea typeface="ＭＳ Ｐゴシック" charset="-128"/>
              </a:defRPr>
            </a:lvl2pPr>
            <a:lvl3pPr algn="l" rtl="0" eaLnBrk="0" fontAlgn="base" hangingPunct="0">
              <a:spcBef>
                <a:spcPct val="0"/>
              </a:spcBef>
              <a:spcAft>
                <a:spcPct val="0"/>
              </a:spcAft>
              <a:defRPr kumimoji="1" sz="2800">
                <a:solidFill>
                  <a:schemeClr val="tx1"/>
                </a:solidFill>
                <a:latin typeface="Calibri" pitchFamily="34" charset="0"/>
                <a:ea typeface="ＭＳ Ｐゴシック" charset="-128"/>
              </a:defRPr>
            </a:lvl3pPr>
            <a:lvl4pPr algn="l" rtl="0" eaLnBrk="0" fontAlgn="base" hangingPunct="0">
              <a:spcBef>
                <a:spcPct val="0"/>
              </a:spcBef>
              <a:spcAft>
                <a:spcPct val="0"/>
              </a:spcAft>
              <a:defRPr kumimoji="1" sz="2800">
                <a:solidFill>
                  <a:schemeClr val="tx1"/>
                </a:solidFill>
                <a:latin typeface="Calibri" pitchFamily="34" charset="0"/>
                <a:ea typeface="ＭＳ Ｐゴシック" charset="-128"/>
              </a:defRPr>
            </a:lvl4pPr>
            <a:lvl5pPr algn="l" rtl="0" eaLnBrk="0" fontAlgn="base" hangingPunct="0">
              <a:spcBef>
                <a:spcPct val="0"/>
              </a:spcBef>
              <a:spcAft>
                <a:spcPct val="0"/>
              </a:spcAft>
              <a:defRPr kumimoji="1" sz="2800">
                <a:solidFill>
                  <a:schemeClr val="tx1"/>
                </a:solidFill>
                <a:latin typeface="Calibri" pitchFamily="34" charset="0"/>
                <a:ea typeface="ＭＳ Ｐゴシック" charset="-128"/>
              </a:defRPr>
            </a:lvl5pPr>
            <a:lvl6pPr marL="457200" algn="l" rtl="0" fontAlgn="base">
              <a:spcBef>
                <a:spcPct val="0"/>
              </a:spcBef>
              <a:spcAft>
                <a:spcPct val="0"/>
              </a:spcAft>
              <a:defRPr kumimoji="1" sz="2800">
                <a:solidFill>
                  <a:schemeClr val="tx1"/>
                </a:solidFill>
                <a:latin typeface="Calibri" pitchFamily="34" charset="0"/>
                <a:ea typeface="ＭＳ Ｐゴシック" charset="-128"/>
              </a:defRPr>
            </a:lvl6pPr>
            <a:lvl7pPr marL="914400" algn="l" rtl="0" fontAlgn="base">
              <a:spcBef>
                <a:spcPct val="0"/>
              </a:spcBef>
              <a:spcAft>
                <a:spcPct val="0"/>
              </a:spcAft>
              <a:defRPr kumimoji="1" sz="2800">
                <a:solidFill>
                  <a:schemeClr val="tx1"/>
                </a:solidFill>
                <a:latin typeface="Calibri" pitchFamily="34" charset="0"/>
                <a:ea typeface="ＭＳ Ｐゴシック" charset="-128"/>
              </a:defRPr>
            </a:lvl7pPr>
            <a:lvl8pPr marL="1371600" algn="l" rtl="0" fontAlgn="base">
              <a:spcBef>
                <a:spcPct val="0"/>
              </a:spcBef>
              <a:spcAft>
                <a:spcPct val="0"/>
              </a:spcAft>
              <a:defRPr kumimoji="1" sz="2800">
                <a:solidFill>
                  <a:schemeClr val="tx1"/>
                </a:solidFill>
                <a:latin typeface="Calibri" pitchFamily="34" charset="0"/>
                <a:ea typeface="ＭＳ Ｐゴシック" charset="-128"/>
              </a:defRPr>
            </a:lvl8pPr>
            <a:lvl9pPr marL="1828800" algn="l" rtl="0" fontAlgn="base">
              <a:spcBef>
                <a:spcPct val="0"/>
              </a:spcBef>
              <a:spcAft>
                <a:spcPct val="0"/>
              </a:spcAft>
              <a:defRPr kumimoji="1" sz="2800">
                <a:solidFill>
                  <a:schemeClr val="tx1"/>
                </a:solidFill>
                <a:latin typeface="Calibri" pitchFamily="34" charset="0"/>
                <a:ea typeface="ＭＳ Ｐゴシック" charset="-128"/>
              </a:defRPr>
            </a:lvl9pPr>
          </a:lstStyle>
          <a:p>
            <a:r>
              <a:rPr lang="ja-JP" altLang="en-US" b="0" dirty="0"/>
              <a:t>価格が高いと、コメ離れはおこるのか？</a:t>
            </a:r>
          </a:p>
        </p:txBody>
      </p:sp>
      <p:sp>
        <p:nvSpPr>
          <p:cNvPr id="5" name="正方形/長方形 4">
            <a:extLst>
              <a:ext uri="{FF2B5EF4-FFF2-40B4-BE49-F238E27FC236}">
                <a16:creationId xmlns:a16="http://schemas.microsoft.com/office/drawing/2014/main" id="{80BF9FA1-2144-E196-E77B-EB8D7850A469}"/>
              </a:ext>
            </a:extLst>
          </p:cNvPr>
          <p:cNvSpPr/>
          <p:nvPr/>
        </p:nvSpPr>
        <p:spPr>
          <a:xfrm>
            <a:off x="5724128" y="3501350"/>
            <a:ext cx="3311922" cy="215989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ja-JP" altLang="en-US" dirty="0"/>
              <a:t>コメの消費は、価格が高騰すると瞬間で減少する傾向はあるものの、その相場感に慣れると回復する。</a:t>
            </a:r>
            <a:endParaRPr lang="en-US" altLang="ja-JP" dirty="0"/>
          </a:p>
          <a:p>
            <a:r>
              <a:rPr kumimoji="1" lang="ja-JP" altLang="en-US" dirty="0"/>
              <a:t>日本の食生活を考えた場合、米の消費は底堅く、価格が高くても販売量は減りにくいと言える。</a:t>
            </a:r>
          </a:p>
        </p:txBody>
      </p:sp>
    </p:spTree>
    <p:extLst>
      <p:ext uri="{BB962C8B-B14F-4D97-AF65-F5344CB8AC3E}">
        <p14:creationId xmlns:p14="http://schemas.microsoft.com/office/powerpoint/2010/main" val="3781288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263552-5AC6-D1BF-9B53-C0DA54EB3C22}"/>
              </a:ext>
            </a:extLst>
          </p:cNvPr>
          <p:cNvSpPr>
            <a:spLocks noGrp="1"/>
          </p:cNvSpPr>
          <p:nvPr>
            <p:ph type="title"/>
          </p:nvPr>
        </p:nvSpPr>
        <p:spPr/>
        <p:txBody>
          <a:bodyPr/>
          <a:lstStyle/>
          <a:p>
            <a:r>
              <a:rPr kumimoji="1" lang="ja-JP" altLang="en-US" dirty="0"/>
              <a:t>消費者調査をやってみた</a:t>
            </a:r>
          </a:p>
        </p:txBody>
      </p:sp>
      <p:sp>
        <p:nvSpPr>
          <p:cNvPr id="3" name="コンテンツ プレースホルダー 2">
            <a:extLst>
              <a:ext uri="{FF2B5EF4-FFF2-40B4-BE49-F238E27FC236}">
                <a16:creationId xmlns:a16="http://schemas.microsoft.com/office/drawing/2014/main" id="{45A6804A-A98C-0FB1-8306-24A3DB6E6C7F}"/>
              </a:ext>
            </a:extLst>
          </p:cNvPr>
          <p:cNvSpPr>
            <a:spLocks noGrp="1"/>
          </p:cNvSpPr>
          <p:nvPr>
            <p:ph idx="1"/>
          </p:nvPr>
        </p:nvSpPr>
        <p:spPr/>
        <p:txBody>
          <a:bodyPr/>
          <a:lstStyle/>
          <a:p>
            <a:r>
              <a:rPr lang="ja-JP" altLang="ja-JP" dirty="0"/>
              <a:t>調査概要　調査日：</a:t>
            </a:r>
            <a:r>
              <a:rPr lang="en-US" altLang="ja-JP" dirty="0"/>
              <a:t>2025</a:t>
            </a:r>
            <a:r>
              <a:rPr lang="ja-JP" altLang="ja-JP" dirty="0"/>
              <a:t>年</a:t>
            </a:r>
            <a:r>
              <a:rPr lang="en-US" altLang="ja-JP" dirty="0"/>
              <a:t>8</a:t>
            </a:r>
            <a:r>
              <a:rPr lang="ja-JP" altLang="ja-JP" dirty="0"/>
              <a:t>月</a:t>
            </a:r>
            <a:r>
              <a:rPr lang="en-US" altLang="ja-JP" dirty="0"/>
              <a:t>1</a:t>
            </a:r>
            <a:r>
              <a:rPr lang="ja-JP" altLang="ja-JP" dirty="0"/>
              <a:t>～</a:t>
            </a:r>
            <a:r>
              <a:rPr lang="en-US" altLang="ja-JP" dirty="0"/>
              <a:t>2</a:t>
            </a:r>
            <a:r>
              <a:rPr lang="ja-JP" altLang="ja-JP" dirty="0"/>
              <a:t>日</a:t>
            </a:r>
            <a:endParaRPr lang="en-US" altLang="ja-JP" dirty="0"/>
          </a:p>
          <a:p>
            <a:r>
              <a:rPr lang="ja-JP" altLang="ja-JP" dirty="0"/>
              <a:t>手法：</a:t>
            </a:r>
            <a:r>
              <a:rPr lang="en-US" altLang="ja-JP" dirty="0"/>
              <a:t>WEB</a:t>
            </a:r>
            <a:r>
              <a:rPr lang="ja-JP" altLang="ja-JP" dirty="0"/>
              <a:t>調査（ﾏｰｹﾃｨﾝｸﾞｱﾌﾟﾘｹｰｼｮﾝ社のパネル対象）</a:t>
            </a:r>
          </a:p>
          <a:p>
            <a:r>
              <a:rPr lang="ja-JP" altLang="ja-JP" dirty="0"/>
              <a:t>調査対象者：</a:t>
            </a:r>
            <a:r>
              <a:rPr lang="en-US" altLang="ja-JP" dirty="0"/>
              <a:t>1</a:t>
            </a:r>
            <a:r>
              <a:rPr lang="ja-JP" altLang="ja-JP" dirty="0"/>
              <a:t>都三県＋大阪府・京都府・兵庫県＋愛知県＋福岡県のパネル</a:t>
            </a:r>
          </a:p>
          <a:p>
            <a:pPr lvl="1"/>
            <a:r>
              <a:rPr lang="ja-JP" altLang="ja-JP" dirty="0"/>
              <a:t>米を週に</a:t>
            </a:r>
            <a:r>
              <a:rPr lang="en-US" altLang="ja-JP" dirty="0"/>
              <a:t>1</a:t>
            </a:r>
            <a:r>
              <a:rPr lang="ja-JP" altLang="ja-JP" dirty="0"/>
              <a:t>回以上食べる、米を半年に</a:t>
            </a:r>
            <a:r>
              <a:rPr lang="en-US" altLang="ja-JP" dirty="0"/>
              <a:t>1</a:t>
            </a:r>
            <a:r>
              <a:rPr lang="ja-JP" altLang="ja-JP" dirty="0"/>
              <a:t>度以上購入する、を条件に</a:t>
            </a:r>
            <a:r>
              <a:rPr lang="en-US" altLang="ja-JP" dirty="0"/>
              <a:t>6000</a:t>
            </a:r>
            <a:r>
              <a:rPr lang="ja-JP" altLang="ja-JP" dirty="0"/>
              <a:t>名以上をスクリーニング</a:t>
            </a:r>
          </a:p>
          <a:p>
            <a:pPr lvl="1"/>
            <a:r>
              <a:rPr lang="ja-JP" altLang="ja-JP" dirty="0"/>
              <a:t>最終回答者は</a:t>
            </a:r>
            <a:r>
              <a:rPr lang="en-US" altLang="ja-JP" dirty="0"/>
              <a:t>1,132</a:t>
            </a:r>
            <a:r>
              <a:rPr lang="ja-JP" altLang="ja-JP" dirty="0"/>
              <a:t>名（男性</a:t>
            </a:r>
            <a:r>
              <a:rPr lang="en-US" altLang="ja-JP" dirty="0"/>
              <a:t>352</a:t>
            </a:r>
            <a:r>
              <a:rPr lang="ja-JP" altLang="ja-JP" dirty="0"/>
              <a:t>名・平均年齢</a:t>
            </a:r>
            <a:r>
              <a:rPr lang="en-US" altLang="ja-JP" dirty="0"/>
              <a:t>46.7</a:t>
            </a:r>
            <a:r>
              <a:rPr lang="ja-JP" altLang="ja-JP" dirty="0"/>
              <a:t>歳、女性</a:t>
            </a:r>
            <a:r>
              <a:rPr lang="en-US" altLang="ja-JP" dirty="0"/>
              <a:t>780</a:t>
            </a:r>
            <a:r>
              <a:rPr lang="ja-JP" altLang="ja-JP" dirty="0"/>
              <a:t>名・平均年齢</a:t>
            </a:r>
            <a:r>
              <a:rPr lang="en-US" altLang="ja-JP" dirty="0"/>
              <a:t>50.4</a:t>
            </a:r>
            <a:r>
              <a:rPr lang="ja-JP" altLang="ja-JP" dirty="0"/>
              <a:t>歳）</a:t>
            </a:r>
          </a:p>
          <a:p>
            <a:endParaRPr kumimoji="1" lang="ja-JP" altLang="en-US" dirty="0"/>
          </a:p>
        </p:txBody>
      </p:sp>
      <p:sp>
        <p:nvSpPr>
          <p:cNvPr id="4" name="スライド番号プレースホルダー 3">
            <a:extLst>
              <a:ext uri="{FF2B5EF4-FFF2-40B4-BE49-F238E27FC236}">
                <a16:creationId xmlns:a16="http://schemas.microsoft.com/office/drawing/2014/main" id="{BB7F9717-31F0-46BA-8C8F-31930E2C0997}"/>
              </a:ext>
            </a:extLst>
          </p:cNvPr>
          <p:cNvSpPr>
            <a:spLocks noGrp="1"/>
          </p:cNvSpPr>
          <p:nvPr>
            <p:ph type="sldNum" sz="quarter" idx="12"/>
          </p:nvPr>
        </p:nvSpPr>
        <p:spPr/>
        <p:txBody>
          <a:bodyPr/>
          <a:lstStyle/>
          <a:p>
            <a:pPr>
              <a:defRPr/>
            </a:pPr>
            <a:fld id="{9AB25B13-CA0E-45BF-8372-28D7B7FD87FB}" type="slidenum">
              <a:rPr lang="ja-JP" altLang="en-US" smtClean="0"/>
              <a:pPr>
                <a:defRPr/>
              </a:pPr>
              <a:t>5</a:t>
            </a:fld>
            <a:endParaRPr lang="ja-JP" altLang="en-US"/>
          </a:p>
        </p:txBody>
      </p:sp>
    </p:spTree>
    <p:extLst>
      <p:ext uri="{BB962C8B-B14F-4D97-AF65-F5344CB8AC3E}">
        <p14:creationId xmlns:p14="http://schemas.microsoft.com/office/powerpoint/2010/main" val="3628309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8137DE-79CC-070F-2ACC-B235B4D8624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7A8995B-5799-DA25-E76A-441E6A202DA1}"/>
              </a:ext>
            </a:extLst>
          </p:cNvPr>
          <p:cNvSpPr>
            <a:spLocks noGrp="1"/>
          </p:cNvSpPr>
          <p:nvPr>
            <p:ph type="title"/>
          </p:nvPr>
        </p:nvSpPr>
        <p:spPr/>
        <p:txBody>
          <a:bodyPr/>
          <a:lstStyle/>
          <a:p>
            <a:r>
              <a:rPr kumimoji="1" lang="ja-JP" altLang="en-US" dirty="0"/>
              <a:t>価格だけではない米の選定基準</a:t>
            </a:r>
          </a:p>
        </p:txBody>
      </p:sp>
      <p:sp>
        <p:nvSpPr>
          <p:cNvPr id="3" name="コンテンツ プレースホルダー 2">
            <a:extLst>
              <a:ext uri="{FF2B5EF4-FFF2-40B4-BE49-F238E27FC236}">
                <a16:creationId xmlns:a16="http://schemas.microsoft.com/office/drawing/2014/main" id="{284CDEF7-D5D2-FACA-4F6D-A95AC87CD5D9}"/>
              </a:ext>
            </a:extLst>
          </p:cNvPr>
          <p:cNvSpPr>
            <a:spLocks noGrp="1"/>
          </p:cNvSpPr>
          <p:nvPr>
            <p:ph idx="1"/>
          </p:nvPr>
        </p:nvSpPr>
        <p:spPr>
          <a:xfrm>
            <a:off x="107950" y="692150"/>
            <a:ext cx="8856663" cy="1872754"/>
          </a:xfrm>
        </p:spPr>
        <p:txBody>
          <a:bodyPr/>
          <a:lstStyle/>
          <a:p>
            <a:r>
              <a:rPr kumimoji="1" lang="ja-JP" altLang="en-US" dirty="0"/>
              <a:t>備蓄米の購入者の割合は</a:t>
            </a:r>
            <a:r>
              <a:rPr kumimoji="1" lang="en-US" altLang="ja-JP" dirty="0"/>
              <a:t>40%</a:t>
            </a:r>
            <a:r>
              <a:rPr kumimoji="1" lang="ja-JP" altLang="en-US" dirty="0"/>
              <a:t>弱</a:t>
            </a:r>
            <a:endParaRPr kumimoji="1" lang="en-US" altLang="ja-JP" dirty="0"/>
          </a:p>
          <a:p>
            <a:r>
              <a:rPr kumimoji="1" lang="ja-JP" altLang="en-US" dirty="0"/>
              <a:t>安価な備蓄米があっても、銘柄米を選ぶ消費者が</a:t>
            </a:r>
            <a:r>
              <a:rPr kumimoji="1" lang="en-US" altLang="ja-JP" dirty="0"/>
              <a:t>30</a:t>
            </a:r>
            <a:r>
              <a:rPr kumimoji="1" lang="ja-JP" altLang="en-US" dirty="0"/>
              <a:t>％以上存在</a:t>
            </a:r>
            <a:endParaRPr kumimoji="1" lang="en-US" altLang="ja-JP" dirty="0"/>
          </a:p>
          <a:p>
            <a:endParaRPr kumimoji="1" lang="ja-JP" altLang="en-US" dirty="0"/>
          </a:p>
        </p:txBody>
      </p:sp>
      <p:sp>
        <p:nvSpPr>
          <p:cNvPr id="4" name="スライド番号プレースホルダー 3">
            <a:extLst>
              <a:ext uri="{FF2B5EF4-FFF2-40B4-BE49-F238E27FC236}">
                <a16:creationId xmlns:a16="http://schemas.microsoft.com/office/drawing/2014/main" id="{C27C19F1-F0B8-580B-5CD1-CE8FC7471D79}"/>
              </a:ext>
            </a:extLst>
          </p:cNvPr>
          <p:cNvSpPr>
            <a:spLocks noGrp="1"/>
          </p:cNvSpPr>
          <p:nvPr>
            <p:ph type="sldNum" sz="quarter" idx="12"/>
          </p:nvPr>
        </p:nvSpPr>
        <p:spPr/>
        <p:txBody>
          <a:bodyPr/>
          <a:lstStyle/>
          <a:p>
            <a:pPr>
              <a:defRPr/>
            </a:pPr>
            <a:fld id="{9AB25B13-CA0E-45BF-8372-28D7B7FD87FB}" type="slidenum">
              <a:rPr lang="ja-JP" altLang="en-US" smtClean="0"/>
              <a:pPr>
                <a:defRPr/>
              </a:pPr>
              <a:t>6</a:t>
            </a:fld>
            <a:endParaRPr lang="ja-JP" altLang="en-US"/>
          </a:p>
        </p:txBody>
      </p:sp>
      <p:grpSp>
        <p:nvGrpSpPr>
          <p:cNvPr id="5" name="グループ化 4">
            <a:extLst>
              <a:ext uri="{FF2B5EF4-FFF2-40B4-BE49-F238E27FC236}">
                <a16:creationId xmlns:a16="http://schemas.microsoft.com/office/drawing/2014/main" id="{4D608FE4-3CEB-F080-0B9C-C13B42CA4F77}"/>
              </a:ext>
            </a:extLst>
          </p:cNvPr>
          <p:cNvGrpSpPr/>
          <p:nvPr/>
        </p:nvGrpSpPr>
        <p:grpSpPr>
          <a:xfrm>
            <a:off x="104477" y="2924944"/>
            <a:ext cx="9001125" cy="3477152"/>
            <a:chOff x="385372" y="1574279"/>
            <a:chExt cx="7934169" cy="3064985"/>
          </a:xfrm>
        </p:grpSpPr>
        <p:pic>
          <p:nvPicPr>
            <p:cNvPr id="6" name="図 5">
              <a:extLst>
                <a:ext uri="{FF2B5EF4-FFF2-40B4-BE49-F238E27FC236}">
                  <a16:creationId xmlns:a16="http://schemas.microsoft.com/office/drawing/2014/main" id="{A9471873-9F10-91FE-A9E6-10A46D42E8C1}"/>
                </a:ext>
              </a:extLst>
            </p:cNvPr>
            <p:cNvPicPr>
              <a:picLocks noChangeAspect="1"/>
            </p:cNvPicPr>
            <p:nvPr/>
          </p:nvPicPr>
          <p:blipFill>
            <a:blip r:embed="rId2"/>
            <a:srcRect l="20914" t="1143" r="20498" b="3671"/>
            <a:stretch>
              <a:fillRect/>
            </a:stretch>
          </p:blipFill>
          <p:spPr>
            <a:xfrm>
              <a:off x="385372" y="1574279"/>
              <a:ext cx="2686050" cy="2622966"/>
            </a:xfrm>
            <a:prstGeom prst="rect">
              <a:avLst/>
            </a:prstGeom>
          </p:spPr>
        </p:pic>
        <p:pic>
          <p:nvPicPr>
            <p:cNvPr id="7" name="図 6">
              <a:extLst>
                <a:ext uri="{FF2B5EF4-FFF2-40B4-BE49-F238E27FC236}">
                  <a16:creationId xmlns:a16="http://schemas.microsoft.com/office/drawing/2014/main" id="{446A3196-7829-0FCE-C323-036132D80F22}"/>
                </a:ext>
              </a:extLst>
            </p:cNvPr>
            <p:cNvPicPr>
              <a:picLocks noChangeAspect="1"/>
            </p:cNvPicPr>
            <p:nvPr/>
          </p:nvPicPr>
          <p:blipFill>
            <a:blip r:embed="rId3"/>
            <a:srcRect l="6273" t="3130" r="9626" b="5995"/>
            <a:stretch>
              <a:fillRect/>
            </a:stretch>
          </p:blipFill>
          <p:spPr>
            <a:xfrm>
              <a:off x="3245372" y="1619249"/>
              <a:ext cx="5074169" cy="3020015"/>
            </a:xfrm>
            <a:prstGeom prst="rect">
              <a:avLst/>
            </a:prstGeom>
          </p:spPr>
        </p:pic>
        <p:sp>
          <p:nvSpPr>
            <p:cNvPr id="8" name="正方形/長方形 7">
              <a:extLst>
                <a:ext uri="{FF2B5EF4-FFF2-40B4-BE49-F238E27FC236}">
                  <a16:creationId xmlns:a16="http://schemas.microsoft.com/office/drawing/2014/main" id="{6F0E11B2-DABE-4F36-9567-776A7C864E66}"/>
                </a:ext>
              </a:extLst>
            </p:cNvPr>
            <p:cNvSpPr/>
            <p:nvPr/>
          </p:nvSpPr>
          <p:spPr>
            <a:xfrm>
              <a:off x="2143594" y="4257206"/>
              <a:ext cx="771993" cy="247338"/>
            </a:xfrm>
            <a:prstGeom prst="rect">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100" dirty="0">
                  <a:solidFill>
                    <a:schemeClr val="tx1"/>
                  </a:solidFill>
                </a:rPr>
                <a:t>N=1,132</a:t>
              </a:r>
              <a:endParaRPr kumimoji="1" lang="ja-JP" altLang="en-US" sz="1100" dirty="0">
                <a:solidFill>
                  <a:schemeClr val="tx1"/>
                </a:solidFill>
              </a:endParaRPr>
            </a:p>
          </p:txBody>
        </p:sp>
        <p:sp>
          <p:nvSpPr>
            <p:cNvPr id="9" name="正方形/長方形 8">
              <a:extLst>
                <a:ext uri="{FF2B5EF4-FFF2-40B4-BE49-F238E27FC236}">
                  <a16:creationId xmlns:a16="http://schemas.microsoft.com/office/drawing/2014/main" id="{92FE86F0-64E0-F91C-4925-2BD1EBA12D18}"/>
                </a:ext>
              </a:extLst>
            </p:cNvPr>
            <p:cNvSpPr/>
            <p:nvPr/>
          </p:nvSpPr>
          <p:spPr>
            <a:xfrm>
              <a:off x="4492053" y="4358198"/>
              <a:ext cx="771993" cy="247338"/>
            </a:xfrm>
            <a:prstGeom prst="rect">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100" dirty="0">
                  <a:solidFill>
                    <a:schemeClr val="tx1"/>
                  </a:solidFill>
                </a:rPr>
                <a:t>N=1,132</a:t>
              </a:r>
              <a:endParaRPr kumimoji="1" lang="ja-JP" altLang="en-US" sz="1100" dirty="0">
                <a:solidFill>
                  <a:schemeClr val="tx1"/>
                </a:solidFill>
              </a:endParaRPr>
            </a:p>
          </p:txBody>
        </p:sp>
        <p:sp>
          <p:nvSpPr>
            <p:cNvPr id="10" name="正方形/長方形 9">
              <a:extLst>
                <a:ext uri="{FF2B5EF4-FFF2-40B4-BE49-F238E27FC236}">
                  <a16:creationId xmlns:a16="http://schemas.microsoft.com/office/drawing/2014/main" id="{CCB7B10B-699F-7424-85BB-58BFF783BDD9}"/>
                </a:ext>
              </a:extLst>
            </p:cNvPr>
            <p:cNvSpPr/>
            <p:nvPr/>
          </p:nvSpPr>
          <p:spPr>
            <a:xfrm>
              <a:off x="7456358" y="1877207"/>
              <a:ext cx="771993" cy="247338"/>
            </a:xfrm>
            <a:prstGeom prst="rect">
              <a:avLst/>
            </a:prstGeom>
            <a:solidFill>
              <a:schemeClr val="bg1"/>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rPr>
                <a:t>単位：％</a:t>
              </a:r>
              <a:endParaRPr kumimoji="1" lang="ja-JP" altLang="en-US" sz="1100" dirty="0">
                <a:solidFill>
                  <a:schemeClr val="tx1"/>
                </a:solidFill>
              </a:endParaRPr>
            </a:p>
          </p:txBody>
        </p:sp>
      </p:grpSp>
    </p:spTree>
    <p:extLst>
      <p:ext uri="{BB962C8B-B14F-4D97-AF65-F5344CB8AC3E}">
        <p14:creationId xmlns:p14="http://schemas.microsoft.com/office/powerpoint/2010/main" val="23719809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4EED2D-FD14-0611-2451-A659DADDED4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FE62F8C-829A-4115-21A2-E7FABD43A12D}"/>
              </a:ext>
            </a:extLst>
          </p:cNvPr>
          <p:cNvSpPr>
            <a:spLocks noGrp="1"/>
          </p:cNvSpPr>
          <p:nvPr>
            <p:ph type="title"/>
          </p:nvPr>
        </p:nvSpPr>
        <p:spPr/>
        <p:txBody>
          <a:bodyPr/>
          <a:lstStyle/>
          <a:p>
            <a:r>
              <a:rPr kumimoji="1" lang="ja-JP" altLang="en-US" dirty="0"/>
              <a:t>購入したい米の種類別の選定理由</a:t>
            </a:r>
          </a:p>
        </p:txBody>
      </p:sp>
      <p:sp>
        <p:nvSpPr>
          <p:cNvPr id="3" name="コンテンツ プレースホルダー 2">
            <a:extLst>
              <a:ext uri="{FF2B5EF4-FFF2-40B4-BE49-F238E27FC236}">
                <a16:creationId xmlns:a16="http://schemas.microsoft.com/office/drawing/2014/main" id="{5F24056E-D58B-B6AC-D369-8F772D17A34D}"/>
              </a:ext>
            </a:extLst>
          </p:cNvPr>
          <p:cNvSpPr>
            <a:spLocks noGrp="1"/>
          </p:cNvSpPr>
          <p:nvPr>
            <p:ph idx="1"/>
          </p:nvPr>
        </p:nvSpPr>
        <p:spPr>
          <a:xfrm>
            <a:off x="107950" y="692150"/>
            <a:ext cx="8856663" cy="1872754"/>
          </a:xfrm>
        </p:spPr>
        <p:txBody>
          <a:bodyPr/>
          <a:lstStyle/>
          <a:p>
            <a:r>
              <a:rPr kumimoji="1" lang="ja-JP" altLang="en-US" dirty="0"/>
              <a:t>随意契約の備蓄米を購入する消費者は価格で選んでいる</a:t>
            </a:r>
            <a:endParaRPr kumimoji="1" lang="en-US" altLang="ja-JP" dirty="0"/>
          </a:p>
          <a:p>
            <a:r>
              <a:rPr lang="ja-JP" altLang="en-US" dirty="0"/>
              <a:t>ブレンド米を選ぶ消費者は、価格と味のバランスを重視している</a:t>
            </a:r>
            <a:endParaRPr lang="en-US" altLang="ja-JP" dirty="0"/>
          </a:p>
          <a:p>
            <a:r>
              <a:rPr kumimoji="1" lang="ja-JP" altLang="en-US" dirty="0"/>
              <a:t>銘柄米を選ぶ消費者の約</a:t>
            </a:r>
            <a:r>
              <a:rPr kumimoji="1" lang="en-US" altLang="ja-JP" dirty="0"/>
              <a:t>8</a:t>
            </a:r>
            <a:r>
              <a:rPr kumimoji="1" lang="ja-JP" altLang="en-US" dirty="0"/>
              <a:t>割は、「味」で選んでいる</a:t>
            </a:r>
          </a:p>
        </p:txBody>
      </p:sp>
      <p:sp>
        <p:nvSpPr>
          <p:cNvPr id="4" name="スライド番号プレースホルダー 3">
            <a:extLst>
              <a:ext uri="{FF2B5EF4-FFF2-40B4-BE49-F238E27FC236}">
                <a16:creationId xmlns:a16="http://schemas.microsoft.com/office/drawing/2014/main" id="{B4DE8A6C-A7BD-FAD3-8479-6E7C641A9290}"/>
              </a:ext>
            </a:extLst>
          </p:cNvPr>
          <p:cNvSpPr>
            <a:spLocks noGrp="1"/>
          </p:cNvSpPr>
          <p:nvPr>
            <p:ph type="sldNum" sz="quarter" idx="12"/>
          </p:nvPr>
        </p:nvSpPr>
        <p:spPr/>
        <p:txBody>
          <a:bodyPr/>
          <a:lstStyle/>
          <a:p>
            <a:pPr>
              <a:defRPr/>
            </a:pPr>
            <a:fld id="{9AB25B13-CA0E-45BF-8372-28D7B7FD87FB}" type="slidenum">
              <a:rPr lang="ja-JP" altLang="en-US" smtClean="0"/>
              <a:pPr>
                <a:defRPr/>
              </a:pPr>
              <a:t>7</a:t>
            </a:fld>
            <a:endParaRPr lang="ja-JP" altLang="en-US"/>
          </a:p>
        </p:txBody>
      </p:sp>
      <p:pic>
        <p:nvPicPr>
          <p:cNvPr id="5" name="図 4">
            <a:extLst>
              <a:ext uri="{FF2B5EF4-FFF2-40B4-BE49-F238E27FC236}">
                <a16:creationId xmlns:a16="http://schemas.microsoft.com/office/drawing/2014/main" id="{761821FB-D38A-87BB-8EC3-946551B53EF5}"/>
              </a:ext>
            </a:extLst>
          </p:cNvPr>
          <p:cNvPicPr>
            <a:picLocks noChangeAspect="1"/>
          </p:cNvPicPr>
          <p:nvPr/>
        </p:nvPicPr>
        <p:blipFill>
          <a:blip r:embed="rId2"/>
          <a:stretch>
            <a:fillRect/>
          </a:stretch>
        </p:blipFill>
        <p:spPr>
          <a:xfrm>
            <a:off x="117424" y="2851815"/>
            <a:ext cx="8964613" cy="2431578"/>
          </a:xfrm>
          <a:prstGeom prst="rect">
            <a:avLst/>
          </a:prstGeom>
          <a:solidFill>
            <a:schemeClr val="bg1"/>
          </a:solidFill>
        </p:spPr>
      </p:pic>
    </p:spTree>
    <p:extLst>
      <p:ext uri="{BB962C8B-B14F-4D97-AF65-F5344CB8AC3E}">
        <p14:creationId xmlns:p14="http://schemas.microsoft.com/office/powerpoint/2010/main" val="388901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4F389C-0EB2-5FAA-A186-E24AA7B1AB9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AFA1EF7-E765-F14D-E3C0-E6536D1FBE41}"/>
              </a:ext>
            </a:extLst>
          </p:cNvPr>
          <p:cNvSpPr>
            <a:spLocks noGrp="1"/>
          </p:cNvSpPr>
          <p:nvPr>
            <p:ph type="title"/>
          </p:nvPr>
        </p:nvSpPr>
        <p:spPr/>
        <p:txBody>
          <a:bodyPr/>
          <a:lstStyle/>
          <a:p>
            <a:r>
              <a:rPr kumimoji="1" lang="ja-JP" altLang="en-US" dirty="0"/>
              <a:t>米を買うときに注意していること</a:t>
            </a:r>
          </a:p>
        </p:txBody>
      </p:sp>
      <p:sp>
        <p:nvSpPr>
          <p:cNvPr id="3" name="コンテンツ プレースホルダー 2">
            <a:extLst>
              <a:ext uri="{FF2B5EF4-FFF2-40B4-BE49-F238E27FC236}">
                <a16:creationId xmlns:a16="http://schemas.microsoft.com/office/drawing/2014/main" id="{F7BCA6BD-6D6C-E776-BBC2-E149866FDDA8}"/>
              </a:ext>
            </a:extLst>
          </p:cNvPr>
          <p:cNvSpPr>
            <a:spLocks noGrp="1"/>
          </p:cNvSpPr>
          <p:nvPr>
            <p:ph idx="1"/>
          </p:nvPr>
        </p:nvSpPr>
        <p:spPr>
          <a:xfrm>
            <a:off x="107950" y="692150"/>
            <a:ext cx="8856663" cy="1656730"/>
          </a:xfrm>
        </p:spPr>
        <p:txBody>
          <a:bodyPr/>
          <a:lstStyle/>
          <a:p>
            <a:r>
              <a:rPr kumimoji="1" lang="ja-JP" altLang="en-US" dirty="0"/>
              <a:t>多くの消費者は、国産であること、価格がやす子とを重視する（両方とも</a:t>
            </a:r>
            <a:r>
              <a:rPr kumimoji="1" lang="en-US" altLang="ja-JP" dirty="0"/>
              <a:t>7</a:t>
            </a:r>
            <a:r>
              <a:rPr kumimoji="1" lang="ja-JP" altLang="en-US" dirty="0"/>
              <a:t>割以上）</a:t>
            </a:r>
            <a:endParaRPr kumimoji="1" lang="en-US" altLang="ja-JP" dirty="0"/>
          </a:p>
          <a:p>
            <a:r>
              <a:rPr kumimoji="1" lang="en-US" altLang="ja-JP" dirty="0"/>
              <a:t>60%</a:t>
            </a:r>
            <a:r>
              <a:rPr lang="ja-JP" altLang="en-US" dirty="0"/>
              <a:t>程度</a:t>
            </a:r>
            <a:r>
              <a:rPr kumimoji="1" lang="ja-JP" altLang="en-US" dirty="0"/>
              <a:t>の消費者が、冷めてもおいしい、甘さ、もちもちとした所</a:t>
            </a:r>
            <a:r>
              <a:rPr kumimoji="1" lang="en-US" altLang="ja-JP" dirty="0"/>
              <a:t>k</a:t>
            </a:r>
            <a:r>
              <a:rPr kumimoji="1" lang="ja-JP" altLang="en-US" dirty="0"/>
              <a:t>何を重視している</a:t>
            </a:r>
            <a:endParaRPr kumimoji="1" lang="en-US" altLang="ja-JP" dirty="0"/>
          </a:p>
          <a:p>
            <a:r>
              <a:rPr lang="ja-JP" altLang="en-US" dirty="0"/>
              <a:t>品種や産地よりも食味を重視する消費者が多い</a:t>
            </a:r>
            <a:endParaRPr kumimoji="1" lang="ja-JP" altLang="en-US" dirty="0"/>
          </a:p>
        </p:txBody>
      </p:sp>
      <p:sp>
        <p:nvSpPr>
          <p:cNvPr id="4" name="スライド番号プレースホルダー 3">
            <a:extLst>
              <a:ext uri="{FF2B5EF4-FFF2-40B4-BE49-F238E27FC236}">
                <a16:creationId xmlns:a16="http://schemas.microsoft.com/office/drawing/2014/main" id="{B52D7DDC-14FC-A24F-6F5E-5E07511A1F71}"/>
              </a:ext>
            </a:extLst>
          </p:cNvPr>
          <p:cNvSpPr>
            <a:spLocks noGrp="1"/>
          </p:cNvSpPr>
          <p:nvPr>
            <p:ph type="sldNum" sz="quarter" idx="12"/>
          </p:nvPr>
        </p:nvSpPr>
        <p:spPr/>
        <p:txBody>
          <a:bodyPr/>
          <a:lstStyle/>
          <a:p>
            <a:pPr>
              <a:defRPr/>
            </a:pPr>
            <a:fld id="{9AB25B13-CA0E-45BF-8372-28D7B7FD87FB}" type="slidenum">
              <a:rPr lang="ja-JP" altLang="en-US" smtClean="0"/>
              <a:pPr>
                <a:defRPr/>
              </a:pPr>
              <a:t>8</a:t>
            </a:fld>
            <a:endParaRPr lang="ja-JP" altLang="en-US"/>
          </a:p>
        </p:txBody>
      </p:sp>
      <p:pic>
        <p:nvPicPr>
          <p:cNvPr id="6" name="図 5">
            <a:extLst>
              <a:ext uri="{FF2B5EF4-FFF2-40B4-BE49-F238E27FC236}">
                <a16:creationId xmlns:a16="http://schemas.microsoft.com/office/drawing/2014/main" id="{A8FA35F8-D45F-6FAF-5B45-227FE27D1DE7}"/>
              </a:ext>
            </a:extLst>
          </p:cNvPr>
          <p:cNvPicPr>
            <a:picLocks noChangeAspect="1"/>
          </p:cNvPicPr>
          <p:nvPr/>
        </p:nvPicPr>
        <p:blipFill>
          <a:blip r:embed="rId2"/>
          <a:stretch>
            <a:fillRect/>
          </a:stretch>
        </p:blipFill>
        <p:spPr>
          <a:xfrm>
            <a:off x="120526" y="3068960"/>
            <a:ext cx="8852682" cy="3655955"/>
          </a:xfrm>
          <a:prstGeom prst="rect">
            <a:avLst/>
          </a:prstGeom>
        </p:spPr>
      </p:pic>
    </p:spTree>
    <p:extLst>
      <p:ext uri="{BB962C8B-B14F-4D97-AF65-F5344CB8AC3E}">
        <p14:creationId xmlns:p14="http://schemas.microsoft.com/office/powerpoint/2010/main" val="3669378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147399-FA5E-08F8-0931-93F040A7496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5B687F4-943E-637A-CD73-4B69F11BA4E7}"/>
              </a:ext>
            </a:extLst>
          </p:cNvPr>
          <p:cNvSpPr>
            <a:spLocks noGrp="1"/>
          </p:cNvSpPr>
          <p:nvPr>
            <p:ph type="title"/>
          </p:nvPr>
        </p:nvSpPr>
        <p:spPr/>
        <p:txBody>
          <a:bodyPr/>
          <a:lstStyle/>
          <a:p>
            <a:r>
              <a:rPr kumimoji="1" lang="ja-JP" altLang="en-US" dirty="0"/>
              <a:t>消費者をクラスター分析した結果</a:t>
            </a:r>
          </a:p>
        </p:txBody>
      </p:sp>
      <p:sp>
        <p:nvSpPr>
          <p:cNvPr id="3" name="コンテンツ プレースホルダー 2">
            <a:extLst>
              <a:ext uri="{FF2B5EF4-FFF2-40B4-BE49-F238E27FC236}">
                <a16:creationId xmlns:a16="http://schemas.microsoft.com/office/drawing/2014/main" id="{A3EBCA4E-2EDF-DF6F-F4C2-2BD7519736C4}"/>
              </a:ext>
            </a:extLst>
          </p:cNvPr>
          <p:cNvSpPr>
            <a:spLocks noGrp="1"/>
          </p:cNvSpPr>
          <p:nvPr>
            <p:ph idx="1"/>
          </p:nvPr>
        </p:nvSpPr>
        <p:spPr>
          <a:xfrm>
            <a:off x="107950" y="692150"/>
            <a:ext cx="8856663" cy="1526232"/>
          </a:xfrm>
        </p:spPr>
        <p:txBody>
          <a:bodyPr/>
          <a:lstStyle/>
          <a:p>
            <a:r>
              <a:rPr kumimoji="1" lang="ja-JP" altLang="en-US" dirty="0"/>
              <a:t>価格のみを重視する消費者の割合は</a:t>
            </a:r>
            <a:r>
              <a:rPr kumimoji="1" lang="en-US" altLang="ja-JP" dirty="0"/>
              <a:t>7%</a:t>
            </a:r>
            <a:r>
              <a:rPr kumimoji="1" lang="ja-JP" altLang="en-US" dirty="0"/>
              <a:t>弱</a:t>
            </a:r>
            <a:endParaRPr kumimoji="1" lang="en-US" altLang="ja-JP" dirty="0"/>
          </a:p>
          <a:p>
            <a:r>
              <a:rPr lang="ja-JP" altLang="en-US" dirty="0"/>
              <a:t>品質優先か、価格優先か、２つに分かれるが、価格と味のバランスを考えて購入する消費者は</a:t>
            </a:r>
            <a:r>
              <a:rPr lang="en-US" altLang="ja-JP" dirty="0"/>
              <a:t>75%</a:t>
            </a:r>
            <a:r>
              <a:rPr lang="ja-JP" altLang="en-US" dirty="0"/>
              <a:t>以上存在している</a:t>
            </a:r>
            <a:endParaRPr kumimoji="1" lang="ja-JP" altLang="en-US" dirty="0"/>
          </a:p>
        </p:txBody>
      </p:sp>
      <p:sp>
        <p:nvSpPr>
          <p:cNvPr id="4" name="スライド番号プレースホルダー 3">
            <a:extLst>
              <a:ext uri="{FF2B5EF4-FFF2-40B4-BE49-F238E27FC236}">
                <a16:creationId xmlns:a16="http://schemas.microsoft.com/office/drawing/2014/main" id="{FC322E21-1220-6F51-5B42-1B012B407D3F}"/>
              </a:ext>
            </a:extLst>
          </p:cNvPr>
          <p:cNvSpPr>
            <a:spLocks noGrp="1"/>
          </p:cNvSpPr>
          <p:nvPr>
            <p:ph type="sldNum" sz="quarter" idx="12"/>
          </p:nvPr>
        </p:nvSpPr>
        <p:spPr/>
        <p:txBody>
          <a:bodyPr/>
          <a:lstStyle/>
          <a:p>
            <a:pPr>
              <a:defRPr/>
            </a:pPr>
            <a:fld id="{9AB25B13-CA0E-45BF-8372-28D7B7FD87FB}" type="slidenum">
              <a:rPr lang="ja-JP" altLang="en-US" smtClean="0"/>
              <a:pPr>
                <a:defRPr/>
              </a:pPr>
              <a:t>9</a:t>
            </a:fld>
            <a:endParaRPr lang="ja-JP" altLang="en-US"/>
          </a:p>
        </p:txBody>
      </p:sp>
      <p:pic>
        <p:nvPicPr>
          <p:cNvPr id="6" name="図 5">
            <a:extLst>
              <a:ext uri="{FF2B5EF4-FFF2-40B4-BE49-F238E27FC236}">
                <a16:creationId xmlns:a16="http://schemas.microsoft.com/office/drawing/2014/main" id="{938434BE-ACC8-38C1-D8D1-EF49E91EF225}"/>
              </a:ext>
            </a:extLst>
          </p:cNvPr>
          <p:cNvPicPr>
            <a:picLocks noChangeAspect="1"/>
          </p:cNvPicPr>
          <p:nvPr/>
        </p:nvPicPr>
        <p:blipFill>
          <a:blip r:embed="rId2"/>
          <a:srcRect l="4875" t="9228" r="8311" b="5046"/>
          <a:stretch>
            <a:fillRect/>
          </a:stretch>
        </p:blipFill>
        <p:spPr>
          <a:xfrm>
            <a:off x="3195246" y="2551387"/>
            <a:ext cx="5877986" cy="4176464"/>
          </a:xfrm>
          <a:prstGeom prst="rect">
            <a:avLst/>
          </a:prstGeom>
        </p:spPr>
      </p:pic>
      <p:pic>
        <p:nvPicPr>
          <p:cNvPr id="9" name="図 8">
            <a:extLst>
              <a:ext uri="{FF2B5EF4-FFF2-40B4-BE49-F238E27FC236}">
                <a16:creationId xmlns:a16="http://schemas.microsoft.com/office/drawing/2014/main" id="{A3A9634F-8E67-DABD-7F32-95D3D908777D}"/>
              </a:ext>
            </a:extLst>
          </p:cNvPr>
          <p:cNvPicPr>
            <a:picLocks noChangeAspect="1"/>
          </p:cNvPicPr>
          <p:nvPr/>
        </p:nvPicPr>
        <p:blipFill>
          <a:blip r:embed="rId3"/>
          <a:stretch>
            <a:fillRect/>
          </a:stretch>
        </p:blipFill>
        <p:spPr>
          <a:xfrm>
            <a:off x="251520" y="2470994"/>
            <a:ext cx="4046520" cy="1526231"/>
          </a:xfrm>
          <a:prstGeom prst="rect">
            <a:avLst/>
          </a:prstGeom>
          <a:solidFill>
            <a:schemeClr val="bg1"/>
          </a:solidFill>
        </p:spPr>
      </p:pic>
    </p:spTree>
    <p:extLst>
      <p:ext uri="{BB962C8B-B14F-4D97-AF65-F5344CB8AC3E}">
        <p14:creationId xmlns:p14="http://schemas.microsoft.com/office/powerpoint/2010/main" val="223224044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7846</TotalTime>
  <Words>1871</Words>
  <Application>Microsoft Office PowerPoint</Application>
  <PresentationFormat>画面に合わせる (4:3)</PresentationFormat>
  <Paragraphs>152</Paragraphs>
  <Slides>15</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15</vt:i4>
      </vt:variant>
    </vt:vector>
  </HeadingPairs>
  <TitlesOfParts>
    <vt:vector size="19" baseType="lpstr">
      <vt:lpstr>Arial</vt:lpstr>
      <vt:lpstr>Calibri</vt:lpstr>
      <vt:lpstr>Wingdings</vt:lpstr>
      <vt:lpstr>Office ​​テーマ</vt:lpstr>
      <vt:lpstr>お米の『価値』の深層 今、なぜ高騰？おいしさを決める多角的な要因</vt:lpstr>
      <vt:lpstr>需給バランスは崩れていた＝コメ不足</vt:lpstr>
      <vt:lpstr>PowerPoint プレゼンテーション</vt:lpstr>
      <vt:lpstr>PowerPoint プレゼンテーション</vt:lpstr>
      <vt:lpstr>消費者調査をやってみた</vt:lpstr>
      <vt:lpstr>価格だけではない米の選定基準</vt:lpstr>
      <vt:lpstr>購入したい米の種類別の選定理由</vt:lpstr>
      <vt:lpstr>米を買うときに注意していること</vt:lpstr>
      <vt:lpstr>消費者をクラスター分析した結果</vt:lpstr>
      <vt:lpstr>クラスター別の購買意向</vt:lpstr>
      <vt:lpstr>食味を科学する</vt:lpstr>
      <vt:lpstr>5つ星お米マイスターの食味の判断をMAPにする</vt:lpstr>
      <vt:lpstr>それぞれの品種ごとの特徴と食べ方のイメージ</vt:lpstr>
      <vt:lpstr>食味を考慮した米の販売方法の検討</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折笠 俊輔</dc:creator>
  <cp:lastModifiedBy>俊輔 折笠</cp:lastModifiedBy>
  <cp:revision>258</cp:revision>
  <cp:lastPrinted>2013-02-04T11:05:52Z</cp:lastPrinted>
  <dcterms:created xsi:type="dcterms:W3CDTF">2012-09-12T10:49:52Z</dcterms:created>
  <dcterms:modified xsi:type="dcterms:W3CDTF">2025-08-06T01:01:47Z</dcterms:modified>
</cp:coreProperties>
</file>